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16" r:id="rId1"/>
  </p:sldMasterIdLst>
  <p:notesMasterIdLst>
    <p:notesMasterId r:id="rId26"/>
  </p:notesMasterIdLst>
  <p:sldIdLst>
    <p:sldId id="273" r:id="rId2"/>
    <p:sldId id="274" r:id="rId3"/>
    <p:sldId id="259" r:id="rId4"/>
    <p:sldId id="260" r:id="rId5"/>
    <p:sldId id="271" r:id="rId6"/>
    <p:sldId id="276" r:id="rId7"/>
    <p:sldId id="275" r:id="rId8"/>
    <p:sldId id="277" r:id="rId9"/>
    <p:sldId id="278" r:id="rId10"/>
    <p:sldId id="279" r:id="rId11"/>
    <p:sldId id="291" r:id="rId12"/>
    <p:sldId id="269" r:id="rId13"/>
    <p:sldId id="270" r:id="rId14"/>
    <p:sldId id="268" r:id="rId15"/>
    <p:sldId id="280" r:id="rId16"/>
    <p:sldId id="281" r:id="rId17"/>
    <p:sldId id="282" r:id="rId18"/>
    <p:sldId id="284" r:id="rId19"/>
    <p:sldId id="285" r:id="rId20"/>
    <p:sldId id="286" r:id="rId21"/>
    <p:sldId id="287" r:id="rId22"/>
    <p:sldId id="261" r:id="rId23"/>
    <p:sldId id="290" r:id="rId24"/>
    <p:sldId id="265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58" d="100"/>
          <a:sy n="58" d="100"/>
        </p:scale>
        <p:origin x="342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59999" cy="59999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14.wmf"/><Relationship Id="rId3" Type="http://schemas.openxmlformats.org/officeDocument/2006/relationships/image" Target="../media/image9.wmf"/><Relationship Id="rId7" Type="http://schemas.openxmlformats.org/officeDocument/2006/relationships/image" Target="../media/image13.wmf"/><Relationship Id="rId2" Type="http://schemas.openxmlformats.org/officeDocument/2006/relationships/image" Target="../media/image8.wmf"/><Relationship Id="rId1" Type="http://schemas.openxmlformats.org/officeDocument/2006/relationships/image" Target="../media/image7.wmf"/><Relationship Id="rId6" Type="http://schemas.openxmlformats.org/officeDocument/2006/relationships/image" Target="../media/image12.wmf"/><Relationship Id="rId5" Type="http://schemas.openxmlformats.org/officeDocument/2006/relationships/image" Target="../media/image11.wmf"/><Relationship Id="rId4" Type="http://schemas.openxmlformats.org/officeDocument/2006/relationships/image" Target="../media/image10.wmf"/><Relationship Id="rId9" Type="http://schemas.openxmlformats.org/officeDocument/2006/relationships/image" Target="../media/image15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mf"/><Relationship Id="rId1" Type="http://schemas.openxmlformats.org/officeDocument/2006/relationships/image" Target="../media/image16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17.wmf"/><Relationship Id="rId1" Type="http://schemas.openxmlformats.org/officeDocument/2006/relationships/image" Target="../media/image16.wmf"/><Relationship Id="rId5" Type="http://schemas.openxmlformats.org/officeDocument/2006/relationships/image" Target="../media/image20.wmf"/><Relationship Id="rId4" Type="http://schemas.openxmlformats.org/officeDocument/2006/relationships/image" Target="../media/image19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image" Target="../media/image22.wmf"/><Relationship Id="rId1" Type="http://schemas.openxmlformats.org/officeDocument/2006/relationships/image" Target="../media/image21.wmf"/><Relationship Id="rId4" Type="http://schemas.openxmlformats.org/officeDocument/2006/relationships/image" Target="../media/image2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7C4CA0-FCF0-48FA-B289-E37BA6612110}" type="datetimeFigureOut">
              <a:rPr lang="ru-RU" smtClean="0"/>
              <a:t>16.09.2016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5691E0-25ED-4EA8-8E77-6D63A885B9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6689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43012" name="Номер слайда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2684B5B-4201-4C03-8955-E4C3245131BF}" type="slidenum">
              <a:rPr lang="ru-RU" altLang="ru-RU" smtClean="0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ru-RU" altLang="ru-RU" smtClean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38384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7FEEEA40-47EE-41B0-ADD2-FF84DFF04B6C}" type="slidenum">
              <a:rPr lang="ru-RU" altLang="ru-RU"/>
              <a:pPr eaLnBrk="1" hangingPunct="1"/>
              <a:t>12</a:t>
            </a:fld>
            <a:endParaRPr lang="ru-RU" altLang="ru-RU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ru-RU" altLang="ru-RU" smtClean="0">
                <a:latin typeface="Arial" panose="020B0604020202020204" pitchFamily="34" charset="0"/>
                <a:cs typeface="Arial" panose="020B0604020202020204" pitchFamily="34" charset="0"/>
              </a:rPr>
              <a:t>Л.С. Атанасян №149.</a:t>
            </a:r>
          </a:p>
        </p:txBody>
      </p:sp>
    </p:spTree>
    <p:extLst>
      <p:ext uri="{BB962C8B-B14F-4D97-AF65-F5344CB8AC3E}">
        <p14:creationId xmlns:p14="http://schemas.microsoft.com/office/powerpoint/2010/main" val="8622479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E1C1B11D-3D4E-4A0E-896C-3F5A2089D95A}" type="slidenum">
              <a:rPr lang="ru-RU" altLang="ru-RU"/>
              <a:pPr eaLnBrk="1" hangingPunct="1"/>
              <a:t>13</a:t>
            </a:fld>
            <a:endParaRPr lang="ru-RU" altLang="ru-RU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ru-RU" altLang="ru-RU" smtClean="0">
                <a:latin typeface="Arial" panose="020B0604020202020204" pitchFamily="34" charset="0"/>
                <a:cs typeface="Arial" panose="020B0604020202020204" pitchFamily="34" charset="0"/>
              </a:rPr>
              <a:t>Л.С. Атанасян №1</a:t>
            </a:r>
            <a:r>
              <a:rPr lang="en-US" altLang="ru-RU" smtClean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ru-RU" altLang="ru-RU" smtClean="0">
                <a:latin typeface="Arial" panose="020B0604020202020204" pitchFamily="34" charset="0"/>
                <a:cs typeface="Arial" panose="020B0604020202020204" pitchFamily="34" charset="0"/>
              </a:rPr>
              <a:t>5.</a:t>
            </a:r>
          </a:p>
        </p:txBody>
      </p:sp>
    </p:spTree>
    <p:extLst>
      <p:ext uri="{BB962C8B-B14F-4D97-AF65-F5344CB8AC3E}">
        <p14:creationId xmlns:p14="http://schemas.microsoft.com/office/powerpoint/2010/main" val="17563988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88495EE1-4022-4786-AED2-7B4B21A50596}" type="slidenum">
              <a:rPr lang="ru-RU" altLang="ru-RU"/>
              <a:pPr eaLnBrk="1" hangingPunct="1"/>
              <a:t>14</a:t>
            </a:fld>
            <a:endParaRPr lang="ru-RU" altLang="ru-RU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ru-RU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34120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0E8E6-B6EB-498A-BC29-48D81AAAA5B6}" type="datetimeFigureOut">
              <a:rPr lang="en-US" smtClean="0"/>
              <a:t>9/16/2016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796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41493-8214-4CD3-9E66-4A7CE0239274}" type="datetimeFigureOut">
              <a:rPr lang="en-US" smtClean="0"/>
              <a:t>9/16/2016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12168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5397E-FD2D-4D0A-B33C-2E5AEFAED143}" type="datetimeFigureOut">
              <a:rPr lang="en-US" smtClean="0"/>
              <a:t>9/16/2016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60145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5092E-80DC-4992-A0D4-E74F7FC3042B}" type="datetimeFigureOut">
              <a:rPr lang="en-US" smtClean="0"/>
              <a:t>9/16/2016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13412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9A4C6-EA06-4AF0-A839-1839C57399A0}" type="datetimeFigureOut">
              <a:rPr lang="en-US" smtClean="0"/>
              <a:t>9/16/2016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21351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0C016-2580-485A-AC4B-4452BC379743}" type="datetimeFigureOut">
              <a:rPr lang="en-US" smtClean="0"/>
              <a:t>9/16/2016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69408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0C8E6-7044-439E-9AE7-82A0C81AB0F0}" type="datetimeFigureOut">
              <a:rPr lang="en-US" smtClean="0"/>
              <a:t>9/16/2016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24220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5F70E-5DFF-42EC-93B3-07D70D7ED1BD}" type="datetimeFigureOut">
              <a:rPr lang="en-US" smtClean="0"/>
              <a:t>9/16/2016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24383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520B5-A0C9-4D15-A71B-70A075D52D64}" type="datetimeFigureOut">
              <a:rPr lang="en-US" smtClean="0"/>
              <a:t>9/16/2016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52327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A8B59-FD8C-464E-A2E0-D2DB42977C43}" type="datetimeFigureOut">
              <a:rPr lang="en-US" smtClean="0"/>
              <a:t>9/16/2016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1443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AF71F-1A43-41B7-B605-0710A83174B7}" type="datetimeFigureOut">
              <a:rPr lang="en-US" smtClean="0"/>
              <a:t>9/16/2016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782455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AF71F-1A43-41B7-B605-0710A83174B7}" type="datetimeFigureOut">
              <a:rPr lang="en-US" smtClean="0"/>
              <a:t>9/16/2016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74563808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AF71F-1A43-41B7-B605-0710A83174B7}" type="datetimeFigureOut">
              <a:rPr lang="en-US" smtClean="0"/>
              <a:t>9/16/2016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1361832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AF71F-1A43-41B7-B605-0710A83174B7}" type="datetimeFigureOut">
              <a:rPr lang="en-US" smtClean="0"/>
              <a:t>9/16/2016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1299004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AF71F-1A43-41B7-B605-0710A83174B7}" type="datetimeFigureOut">
              <a:rPr lang="en-US" smtClean="0"/>
              <a:t>9/16/2016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3977542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B64FF-53E9-4519-AFEB-B5EAE0A6C098}" type="datetimeFigureOut">
              <a:rPr lang="en-US" smtClean="0"/>
              <a:t>9/16/2016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607457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0605F-0999-49B8-97E8-A9F5FE66FD89}" type="datetimeFigureOut">
              <a:rPr lang="en-US" smtClean="0"/>
              <a:t>9/16/2016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012274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6233" y="304801"/>
            <a:ext cx="10668000" cy="1216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755651" y="1752600"/>
            <a:ext cx="5232400" cy="4267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191251" y="1752600"/>
            <a:ext cx="5232400" cy="4267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78C07B-6879-4CD6-A5C0-44290F30D33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210366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3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5.png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61EAF71F-1A43-41B7-B605-0710A83174B7}" type="datetimeFigureOut">
              <a:rPr lang="en-US" smtClean="0"/>
              <a:t>9/16/2016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426058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  <p:sldLayoutId id="2147483828" r:id="rId12"/>
    <p:sldLayoutId id="2147483829" r:id="rId13"/>
    <p:sldLayoutId id="2147483830" r:id="rId14"/>
    <p:sldLayoutId id="2147483831" r:id="rId15"/>
    <p:sldLayoutId id="2147483832" r:id="rId16"/>
    <p:sldLayoutId id="2147483833" r:id="rId17"/>
    <p:sldLayoutId id="2147483834" r:id="rId18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wmf"/><Relationship Id="rId13" Type="http://schemas.openxmlformats.org/officeDocument/2006/relationships/oleObject" Target="../embeddings/oleObject6.bin"/><Relationship Id="rId18" Type="http://schemas.openxmlformats.org/officeDocument/2006/relationships/image" Target="../media/image14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11.wmf"/><Relationship Id="rId17" Type="http://schemas.openxmlformats.org/officeDocument/2006/relationships/oleObject" Target="../embeddings/oleObject8.bin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13.wmf"/><Relationship Id="rId20" Type="http://schemas.openxmlformats.org/officeDocument/2006/relationships/image" Target="../media/image15.wmf"/><Relationship Id="rId1" Type="http://schemas.openxmlformats.org/officeDocument/2006/relationships/vmlDrawing" Target="../drawings/vmlDrawing1.vml"/><Relationship Id="rId6" Type="http://schemas.openxmlformats.org/officeDocument/2006/relationships/image" Target="../media/image8.w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5" Type="http://schemas.openxmlformats.org/officeDocument/2006/relationships/oleObject" Target="../embeddings/oleObject7.bin"/><Relationship Id="rId10" Type="http://schemas.openxmlformats.org/officeDocument/2006/relationships/image" Target="../media/image10.wmf"/><Relationship Id="rId19" Type="http://schemas.openxmlformats.org/officeDocument/2006/relationships/oleObject" Target="../embeddings/oleObject9.bin"/><Relationship Id="rId4" Type="http://schemas.openxmlformats.org/officeDocument/2006/relationships/image" Target="../media/image7.wmf"/><Relationship Id="rId9" Type="http://schemas.openxmlformats.org/officeDocument/2006/relationships/oleObject" Target="../embeddings/oleObject4.bin"/><Relationship Id="rId14" Type="http://schemas.openxmlformats.org/officeDocument/2006/relationships/image" Target="../media/image12.w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.bin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17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11.bin"/><Relationship Id="rId5" Type="http://schemas.openxmlformats.org/officeDocument/2006/relationships/image" Target="../media/image16.wmf"/><Relationship Id="rId4" Type="http://schemas.openxmlformats.org/officeDocument/2006/relationships/oleObject" Target="../embeddings/oleObject10.bin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5.bin"/><Relationship Id="rId13" Type="http://schemas.openxmlformats.org/officeDocument/2006/relationships/image" Target="../media/image20.wmf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17.wmf"/><Relationship Id="rId12" Type="http://schemas.openxmlformats.org/officeDocument/2006/relationships/oleObject" Target="../embeddings/oleObject1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14.bin"/><Relationship Id="rId11" Type="http://schemas.openxmlformats.org/officeDocument/2006/relationships/image" Target="../media/image19.wmf"/><Relationship Id="rId5" Type="http://schemas.openxmlformats.org/officeDocument/2006/relationships/image" Target="../media/image16.wmf"/><Relationship Id="rId10" Type="http://schemas.openxmlformats.org/officeDocument/2006/relationships/oleObject" Target="../embeddings/oleObject16.bin"/><Relationship Id="rId4" Type="http://schemas.openxmlformats.org/officeDocument/2006/relationships/oleObject" Target="../embeddings/oleObject13.bin"/><Relationship Id="rId9" Type="http://schemas.openxmlformats.org/officeDocument/2006/relationships/image" Target="../media/image18.w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0.bin"/><Relationship Id="rId13" Type="http://schemas.openxmlformats.org/officeDocument/2006/relationships/oleObject" Target="../embeddings/oleObject23.bin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22.wmf"/><Relationship Id="rId12" Type="http://schemas.openxmlformats.org/officeDocument/2006/relationships/image" Target="../media/image24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9.bin"/><Relationship Id="rId11" Type="http://schemas.openxmlformats.org/officeDocument/2006/relationships/oleObject" Target="../embeddings/oleObject22.bin"/><Relationship Id="rId5" Type="http://schemas.openxmlformats.org/officeDocument/2006/relationships/image" Target="../media/image21.wmf"/><Relationship Id="rId10" Type="http://schemas.openxmlformats.org/officeDocument/2006/relationships/image" Target="../media/image23.wmf"/><Relationship Id="rId4" Type="http://schemas.openxmlformats.org/officeDocument/2006/relationships/oleObject" Target="../embeddings/oleObject18.bin"/><Relationship Id="rId9" Type="http://schemas.openxmlformats.org/officeDocument/2006/relationships/oleObject" Target="../embeddings/oleObject21.bin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gdz.name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63600" y="0"/>
            <a:ext cx="7656729" cy="3251199"/>
          </a:xfrm>
          <a:extLst/>
        </p:spPr>
        <p:txBody>
          <a:bodyPr>
            <a:noAutofit/>
          </a:bodyPr>
          <a:lstStyle/>
          <a:p>
            <a:pPr>
              <a:defRPr/>
            </a:pPr>
            <a:r>
              <a:rPr lang="ru-RU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Урок  геометрии в 10 классе:</a:t>
            </a:r>
            <a:br>
              <a:rPr lang="ru-RU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 задач по теме</a:t>
            </a:r>
            <a:br>
              <a:rPr lang="ru-RU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 </a:t>
            </a:r>
            <a:br>
              <a:rPr lang="ru-RU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 Теорема о трех </a:t>
            </a:r>
            <a:r>
              <a:rPr lang="ru-RU" sz="32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перпендикулярах.Угол</a:t>
            </a:r>
            <a:r>
              <a:rPr lang="ru-RU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между прямой и плоскостью.»</a:t>
            </a:r>
            <a:br>
              <a:rPr lang="ru-RU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2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842000" y="4572000"/>
            <a:ext cx="4365470" cy="1320638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1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МОАУ  СОШ№61  </a:t>
            </a:r>
          </a:p>
          <a:p>
            <a:pPr>
              <a:defRPr/>
            </a:pPr>
            <a:r>
              <a:rPr lang="ru-RU" sz="1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</a:t>
            </a:r>
            <a:r>
              <a:rPr lang="en-US" sz="1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математики: </a:t>
            </a:r>
            <a:r>
              <a:rPr lang="ru-RU" sz="16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Диулина</a:t>
            </a:r>
            <a:endParaRPr lang="ru-RU" sz="1600" b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ru-RU" sz="1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Татьяна </a:t>
            </a:r>
          </a:p>
          <a:p>
            <a:pPr>
              <a:defRPr/>
            </a:pPr>
            <a:r>
              <a:rPr lang="ru-RU" sz="1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Георгиевна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8336" y="5006898"/>
            <a:ext cx="925145" cy="1205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5715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"/>
    </mc:Choice>
    <mc:Fallback xmlns="">
      <p:transition spd="slow"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4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План урока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buFont typeface="Wingdings 2" pitchFamily="18" charset="2"/>
              <a:buNone/>
            </a:pPr>
            <a:r>
              <a:rPr lang="ru-RU" altLang="ru-RU" sz="28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alt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ru-RU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Организационный момент. Постановка цели и задачи урока.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alt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altLang="ru-RU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.Актуализация </a:t>
            </a:r>
            <a:r>
              <a:rPr lang="ru-RU" altLang="ru-RU" sz="28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знаний</a:t>
            </a:r>
            <a:r>
              <a:rPr lang="ru-RU" altLang="ru-RU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altLang="ru-RU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altLang="ru-RU" sz="28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ru-RU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Применение знаний в стандартной ситуации.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alt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altLang="ru-RU" sz="28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ru-RU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Подведение итогов.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alt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altLang="ru-RU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altLang="ru-RU" sz="28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Домашнее задание.</a:t>
            </a:r>
          </a:p>
        </p:txBody>
      </p:sp>
    </p:spTree>
    <p:extLst>
      <p:ext uri="{BB962C8B-B14F-4D97-AF65-F5344CB8AC3E}">
        <p14:creationId xmlns:p14="http://schemas.microsoft.com/office/powerpoint/2010/main" val="1848375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араллелограмм 1"/>
          <p:cNvSpPr/>
          <p:nvPr/>
        </p:nvSpPr>
        <p:spPr>
          <a:xfrm>
            <a:off x="2667000" y="3143251"/>
            <a:ext cx="5786438" cy="1643063"/>
          </a:xfrm>
          <a:prstGeom prst="parallelogram">
            <a:avLst>
              <a:gd name="adj" fmla="val 122077"/>
            </a:avLst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28675" name="TextBox 2"/>
          <p:cNvSpPr txBox="1">
            <a:spLocks noChangeArrowheads="1"/>
          </p:cNvSpPr>
          <p:nvPr/>
        </p:nvSpPr>
        <p:spPr bwMode="auto">
          <a:xfrm>
            <a:off x="3024188" y="4143375"/>
            <a:ext cx="571500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"/>
              <a:defRPr sz="3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90000"/>
              <a:buFont typeface="Wingdings 2" pitchFamily="18" charset="2"/>
              <a:buChar char=""/>
              <a:defRPr sz="26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85000"/>
              <a:buFont typeface="Arial" pitchFamily="34" charset="0"/>
              <a:buChar char="○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D89A4"/>
              </a:buClr>
              <a:buSzPct val="90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748560"/>
              </a:buClr>
              <a:buSzPct val="100000"/>
              <a:buFont typeface="Arial" pitchFamily="34" charset="0"/>
              <a:buChar char="-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48560"/>
              </a:buClr>
              <a:buSzPct val="100000"/>
              <a:buFont typeface="Arial" pitchFamily="34" charset="0"/>
              <a:buChar char="-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48560"/>
              </a:buClr>
              <a:buSzPct val="100000"/>
              <a:buFont typeface="Arial" pitchFamily="34" charset="0"/>
              <a:buChar char="-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48560"/>
              </a:buClr>
              <a:buSzPct val="100000"/>
              <a:buFont typeface="Arial" pitchFamily="34" charset="0"/>
              <a:buChar char="-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48560"/>
              </a:buClr>
              <a:buSzPct val="100000"/>
              <a:buFont typeface="Arial" pitchFamily="34" charset="0"/>
              <a:buChar char="-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l-GR" altLang="ru-RU" sz="4400">
                <a:solidFill>
                  <a:srgbClr val="7030A0"/>
                </a:solidFill>
              </a:rPr>
              <a:t>α</a:t>
            </a:r>
            <a:endParaRPr lang="ru-RU" altLang="ru-RU" sz="4400">
              <a:solidFill>
                <a:srgbClr val="7030A0"/>
              </a:solidFill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6499225" y="1192214"/>
            <a:ext cx="50800" cy="2693987"/>
          </a:xfrm>
          <a:prstGeom prst="line">
            <a:avLst/>
          </a:prstGeom>
          <a:ln w="571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Блок-схема: узел 17"/>
          <p:cNvSpPr/>
          <p:nvPr/>
        </p:nvSpPr>
        <p:spPr>
          <a:xfrm>
            <a:off x="6453189" y="3786189"/>
            <a:ext cx="142875" cy="142875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28678" name="TextBox 21"/>
          <p:cNvSpPr txBox="1">
            <a:spLocks noChangeArrowheads="1"/>
          </p:cNvSpPr>
          <p:nvPr/>
        </p:nvSpPr>
        <p:spPr bwMode="auto">
          <a:xfrm>
            <a:off x="6310313" y="806451"/>
            <a:ext cx="8572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"/>
              <a:defRPr sz="3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90000"/>
              <a:buFont typeface="Wingdings 2" pitchFamily="18" charset="2"/>
              <a:buChar char=""/>
              <a:defRPr sz="26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85000"/>
              <a:buFont typeface="Arial" pitchFamily="34" charset="0"/>
              <a:buChar char="○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D89A4"/>
              </a:buClr>
              <a:buSzPct val="90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748560"/>
              </a:buClr>
              <a:buSzPct val="100000"/>
              <a:buFont typeface="Arial" pitchFamily="34" charset="0"/>
              <a:buChar char="-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48560"/>
              </a:buClr>
              <a:buSzPct val="100000"/>
              <a:buFont typeface="Arial" pitchFamily="34" charset="0"/>
              <a:buChar char="-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48560"/>
              </a:buClr>
              <a:buSzPct val="100000"/>
              <a:buFont typeface="Arial" pitchFamily="34" charset="0"/>
              <a:buChar char="-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48560"/>
              </a:buClr>
              <a:buSzPct val="100000"/>
              <a:buFont typeface="Arial" pitchFamily="34" charset="0"/>
              <a:buChar char="-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48560"/>
              </a:buClr>
              <a:buSzPct val="100000"/>
              <a:buFont typeface="Arial" pitchFamily="34" charset="0"/>
              <a:buChar char="-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ru-RU" sz="40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endParaRPr lang="ru-RU" altLang="ru-RU" sz="4000" b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679" name="TextBox 40"/>
          <p:cNvSpPr txBox="1">
            <a:spLocks noChangeArrowheads="1"/>
          </p:cNvSpPr>
          <p:nvPr/>
        </p:nvSpPr>
        <p:spPr bwMode="auto">
          <a:xfrm>
            <a:off x="3595688" y="4929189"/>
            <a:ext cx="17145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"/>
              <a:defRPr sz="3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90000"/>
              <a:buFont typeface="Wingdings 2" pitchFamily="18" charset="2"/>
              <a:buChar char=""/>
              <a:defRPr sz="26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85000"/>
              <a:buFont typeface="Arial" pitchFamily="34" charset="0"/>
              <a:buChar char="○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D89A4"/>
              </a:buClr>
              <a:buSzPct val="90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748560"/>
              </a:buClr>
              <a:buSzPct val="100000"/>
              <a:buFont typeface="Arial" pitchFamily="34" charset="0"/>
              <a:buChar char="-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48560"/>
              </a:buClr>
              <a:buSzPct val="100000"/>
              <a:buFont typeface="Arial" pitchFamily="34" charset="0"/>
              <a:buChar char="-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48560"/>
              </a:buClr>
              <a:buSzPct val="100000"/>
              <a:buFont typeface="Arial" pitchFamily="34" charset="0"/>
              <a:buChar char="-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48560"/>
              </a:buClr>
              <a:buSzPct val="100000"/>
              <a:buFont typeface="Arial" pitchFamily="34" charset="0"/>
              <a:buChar char="-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48560"/>
              </a:buClr>
              <a:buSzPct val="100000"/>
              <a:buFont typeface="Arial" pitchFamily="34" charset="0"/>
              <a:buChar char="-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4000" b="1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28680" name="TextBox 41"/>
          <p:cNvSpPr txBox="1">
            <a:spLocks noChangeArrowheads="1"/>
          </p:cNvSpPr>
          <p:nvPr/>
        </p:nvSpPr>
        <p:spPr bwMode="auto">
          <a:xfrm>
            <a:off x="4953000" y="4929189"/>
            <a:ext cx="20002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"/>
              <a:defRPr sz="3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90000"/>
              <a:buFont typeface="Wingdings 2" pitchFamily="18" charset="2"/>
              <a:buChar char=""/>
              <a:defRPr sz="26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85000"/>
              <a:buFont typeface="Arial" pitchFamily="34" charset="0"/>
              <a:buChar char="○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D89A4"/>
              </a:buClr>
              <a:buSzPct val="90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748560"/>
              </a:buClr>
              <a:buSzPct val="100000"/>
              <a:buFont typeface="Arial" pitchFamily="34" charset="0"/>
              <a:buChar char="-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48560"/>
              </a:buClr>
              <a:buSzPct val="100000"/>
              <a:buFont typeface="Arial" pitchFamily="34" charset="0"/>
              <a:buChar char="-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48560"/>
              </a:buClr>
              <a:buSzPct val="100000"/>
              <a:buFont typeface="Arial" pitchFamily="34" charset="0"/>
              <a:buChar char="-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48560"/>
              </a:buClr>
              <a:buSzPct val="100000"/>
              <a:buFont typeface="Arial" pitchFamily="34" charset="0"/>
              <a:buChar char="-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48560"/>
              </a:buClr>
              <a:buSzPct val="100000"/>
              <a:buFont typeface="Arial" pitchFamily="34" charset="0"/>
              <a:buChar char="-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4000" b="1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24" name="TextBox 23"/>
          <p:cNvSpPr txBox="1">
            <a:spLocks noChangeArrowheads="1"/>
          </p:cNvSpPr>
          <p:nvPr/>
        </p:nvSpPr>
        <p:spPr bwMode="auto">
          <a:xfrm>
            <a:off x="1666875" y="175677"/>
            <a:ext cx="88582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"/>
              <a:defRPr sz="3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90000"/>
              <a:buFont typeface="Wingdings 2" pitchFamily="18" charset="2"/>
              <a:buChar char=""/>
              <a:defRPr sz="26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85000"/>
              <a:buFont typeface="Arial" pitchFamily="34" charset="0"/>
              <a:buChar char="○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D89A4"/>
              </a:buClr>
              <a:buSzPct val="90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748560"/>
              </a:buClr>
              <a:buSzPct val="100000"/>
              <a:buFont typeface="Arial" pitchFamily="34" charset="0"/>
              <a:buChar char="-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48560"/>
              </a:buClr>
              <a:buSzPct val="100000"/>
              <a:buFont typeface="Arial" pitchFamily="34" charset="0"/>
              <a:buChar char="-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48560"/>
              </a:buClr>
              <a:buSzPct val="100000"/>
              <a:buFont typeface="Arial" pitchFamily="34" charset="0"/>
              <a:buChar char="-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48560"/>
              </a:buClr>
              <a:buSzPct val="100000"/>
              <a:buFont typeface="Arial" pitchFamily="34" charset="0"/>
              <a:buChar char="-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48560"/>
              </a:buClr>
              <a:buSzPct val="100000"/>
              <a:buFont typeface="Arial" pitchFamily="34" charset="0"/>
              <a:buChar char="-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800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Теорема </a:t>
            </a:r>
            <a:r>
              <a:rPr lang="ru-RU" altLang="ru-RU" sz="28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о </a:t>
            </a:r>
            <a:r>
              <a:rPr lang="ru-RU" altLang="ru-RU" sz="2800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трех перпендикулярах:</a:t>
            </a:r>
          </a:p>
        </p:txBody>
      </p:sp>
      <p:sp>
        <p:nvSpPr>
          <p:cNvPr id="25" name="Блок-схема: узел 24"/>
          <p:cNvSpPr/>
          <p:nvPr/>
        </p:nvSpPr>
        <p:spPr>
          <a:xfrm flipH="1" flipV="1">
            <a:off x="6391276" y="1160464"/>
            <a:ext cx="142875" cy="142875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28683" name="TextBox 37"/>
          <p:cNvSpPr txBox="1">
            <a:spLocks noChangeArrowheads="1"/>
          </p:cNvSpPr>
          <p:nvPr/>
        </p:nvSpPr>
        <p:spPr bwMode="auto">
          <a:xfrm>
            <a:off x="6534151" y="3400426"/>
            <a:ext cx="50006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"/>
              <a:defRPr sz="3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90000"/>
              <a:buFont typeface="Wingdings 2" pitchFamily="18" charset="2"/>
              <a:buChar char=""/>
              <a:defRPr sz="26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85000"/>
              <a:buFont typeface="Arial" pitchFamily="34" charset="0"/>
              <a:buChar char="○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D89A4"/>
              </a:buClr>
              <a:buSzPct val="90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748560"/>
              </a:buClr>
              <a:buSzPct val="100000"/>
              <a:buFont typeface="Arial" pitchFamily="34" charset="0"/>
              <a:buChar char="-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48560"/>
              </a:buClr>
              <a:buSzPct val="100000"/>
              <a:buFont typeface="Arial" pitchFamily="34" charset="0"/>
              <a:buChar char="-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48560"/>
              </a:buClr>
              <a:buSzPct val="100000"/>
              <a:buFont typeface="Arial" pitchFamily="34" charset="0"/>
              <a:buChar char="-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48560"/>
              </a:buClr>
              <a:buSzPct val="100000"/>
              <a:buFont typeface="Arial" pitchFamily="34" charset="0"/>
              <a:buChar char="-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48560"/>
              </a:buClr>
              <a:buSzPct val="100000"/>
              <a:buFont typeface="Arial" pitchFamily="34" charset="0"/>
              <a:buChar char="-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ru-RU" sz="40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endParaRPr lang="ru-RU" altLang="ru-RU" sz="4000" b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" name="Блок-схема: узел 38"/>
          <p:cNvSpPr/>
          <p:nvPr/>
        </p:nvSpPr>
        <p:spPr>
          <a:xfrm flipV="1">
            <a:off x="4953001" y="4000501"/>
            <a:ext cx="142875" cy="142875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cxnSp>
        <p:nvCxnSpPr>
          <p:cNvPr id="43" name="Прямая соединительная линия 42"/>
          <p:cNvCxnSpPr>
            <a:stCxn id="25" idx="7"/>
            <a:endCxn id="39" idx="5"/>
          </p:cNvCxnSpPr>
          <p:nvPr/>
        </p:nvCxnSpPr>
        <p:spPr>
          <a:xfrm flipH="1">
            <a:off x="5075239" y="1282700"/>
            <a:ext cx="1336675" cy="2738438"/>
          </a:xfrm>
          <a:prstGeom prst="line">
            <a:avLst/>
          </a:prstGeom>
          <a:ln w="5715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686" name="TextBox 44"/>
          <p:cNvSpPr txBox="1">
            <a:spLocks noChangeArrowheads="1"/>
          </p:cNvSpPr>
          <p:nvPr/>
        </p:nvSpPr>
        <p:spPr bwMode="auto">
          <a:xfrm>
            <a:off x="4452939" y="3952876"/>
            <a:ext cx="561975" cy="708025"/>
          </a:xfrm>
          <a:prstGeom prst="rect">
            <a:avLst/>
          </a:prstGeom>
          <a:solidFill>
            <a:srgbClr val="00B0F0"/>
          </a:solidFill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"/>
              <a:defRPr sz="3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90000"/>
              <a:buFont typeface="Wingdings 2" pitchFamily="18" charset="2"/>
              <a:buChar char=""/>
              <a:defRPr sz="26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85000"/>
              <a:buFont typeface="Arial" pitchFamily="34" charset="0"/>
              <a:buChar char="○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D89A4"/>
              </a:buClr>
              <a:buSzPct val="90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748560"/>
              </a:buClr>
              <a:buSzPct val="100000"/>
              <a:buFont typeface="Arial" pitchFamily="34" charset="0"/>
              <a:buChar char="-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48560"/>
              </a:buClr>
              <a:buSzPct val="100000"/>
              <a:buFont typeface="Arial" pitchFamily="34" charset="0"/>
              <a:buChar char="-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48560"/>
              </a:buClr>
              <a:buSzPct val="100000"/>
              <a:buFont typeface="Arial" pitchFamily="34" charset="0"/>
              <a:buChar char="-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48560"/>
              </a:buClr>
              <a:buSzPct val="100000"/>
              <a:buFont typeface="Arial" pitchFamily="34" charset="0"/>
              <a:buChar char="-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48560"/>
              </a:buClr>
              <a:buSzPct val="100000"/>
              <a:buFont typeface="Arial" pitchFamily="34" charset="0"/>
              <a:buChar char="-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40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</a:t>
            </a:r>
          </a:p>
        </p:txBody>
      </p:sp>
      <p:cxnSp>
        <p:nvCxnSpPr>
          <p:cNvPr id="47" name="Прямая соединительная линия 46"/>
          <p:cNvCxnSpPr>
            <a:stCxn id="39" idx="6"/>
            <a:endCxn id="18" idx="6"/>
          </p:cNvCxnSpPr>
          <p:nvPr/>
        </p:nvCxnSpPr>
        <p:spPr>
          <a:xfrm flipV="1">
            <a:off x="5095875" y="3857626"/>
            <a:ext cx="1500188" cy="214313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Полилиния 51"/>
          <p:cNvSpPr/>
          <p:nvPr/>
        </p:nvSpPr>
        <p:spPr>
          <a:xfrm>
            <a:off x="6257925" y="3629025"/>
            <a:ext cx="266700" cy="285750"/>
          </a:xfrm>
          <a:custGeom>
            <a:avLst/>
            <a:gdLst>
              <a:gd name="connsiteX0" fmla="*/ 266700 w 266700"/>
              <a:gd name="connsiteY0" fmla="*/ 0 h 285750"/>
              <a:gd name="connsiteX1" fmla="*/ 0 w 266700"/>
              <a:gd name="connsiteY1" fmla="*/ 47625 h 285750"/>
              <a:gd name="connsiteX2" fmla="*/ 0 w 266700"/>
              <a:gd name="connsiteY2" fmla="*/ 47625 h 285750"/>
              <a:gd name="connsiteX3" fmla="*/ 9525 w 266700"/>
              <a:gd name="connsiteY3" fmla="*/ 285750 h 285750"/>
              <a:gd name="connsiteX4" fmla="*/ 9525 w 266700"/>
              <a:gd name="connsiteY4" fmla="*/ 285750 h 285750"/>
              <a:gd name="connsiteX5" fmla="*/ 9525 w 266700"/>
              <a:gd name="connsiteY5" fmla="*/ 285750 h 285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6700" h="285750">
                <a:moveTo>
                  <a:pt x="266700" y="0"/>
                </a:moveTo>
                <a:lnTo>
                  <a:pt x="0" y="47625"/>
                </a:lnTo>
                <a:lnTo>
                  <a:pt x="0" y="47625"/>
                </a:lnTo>
                <a:lnTo>
                  <a:pt x="9525" y="285750"/>
                </a:lnTo>
                <a:lnTo>
                  <a:pt x="9525" y="285750"/>
                </a:lnTo>
                <a:lnTo>
                  <a:pt x="9525" y="285750"/>
                </a:lnTo>
              </a:path>
            </a:pathLst>
          </a:cu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cxnSp>
        <p:nvCxnSpPr>
          <p:cNvPr id="19" name="Прямая соединительная линия 18"/>
          <p:cNvCxnSpPr/>
          <p:nvPr/>
        </p:nvCxnSpPr>
        <p:spPr>
          <a:xfrm>
            <a:off x="4524375" y="3714750"/>
            <a:ext cx="1214438" cy="85725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Полилиния 19"/>
          <p:cNvSpPr/>
          <p:nvPr/>
        </p:nvSpPr>
        <p:spPr>
          <a:xfrm>
            <a:off x="5210175" y="4029075"/>
            <a:ext cx="304800" cy="190500"/>
          </a:xfrm>
          <a:custGeom>
            <a:avLst/>
            <a:gdLst>
              <a:gd name="connsiteX0" fmla="*/ 95250 w 304800"/>
              <a:gd name="connsiteY0" fmla="*/ 0 h 190500"/>
              <a:gd name="connsiteX1" fmla="*/ 304800 w 304800"/>
              <a:gd name="connsiteY1" fmla="*/ 142875 h 190500"/>
              <a:gd name="connsiteX2" fmla="*/ 304800 w 304800"/>
              <a:gd name="connsiteY2" fmla="*/ 142875 h 190500"/>
              <a:gd name="connsiteX3" fmla="*/ 0 w 304800"/>
              <a:gd name="connsiteY3" fmla="*/ 190500 h 190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4800" h="190500">
                <a:moveTo>
                  <a:pt x="95250" y="0"/>
                </a:moveTo>
                <a:lnTo>
                  <a:pt x="304800" y="142875"/>
                </a:lnTo>
                <a:lnTo>
                  <a:pt x="304800" y="142875"/>
                </a:lnTo>
                <a:lnTo>
                  <a:pt x="0" y="190500"/>
                </a:lnTo>
              </a:path>
            </a:pathLst>
          </a:cu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21" name="Полилиния 20"/>
          <p:cNvSpPr/>
          <p:nvPr/>
        </p:nvSpPr>
        <p:spPr>
          <a:xfrm>
            <a:off x="4876801" y="3781425"/>
            <a:ext cx="276225" cy="171450"/>
          </a:xfrm>
          <a:custGeom>
            <a:avLst/>
            <a:gdLst>
              <a:gd name="connsiteX0" fmla="*/ 0 w 276225"/>
              <a:gd name="connsiteY0" fmla="*/ 171450 h 171450"/>
              <a:gd name="connsiteX1" fmla="*/ 104775 w 276225"/>
              <a:gd name="connsiteY1" fmla="*/ 0 h 171450"/>
              <a:gd name="connsiteX2" fmla="*/ 104775 w 276225"/>
              <a:gd name="connsiteY2" fmla="*/ 0 h 171450"/>
              <a:gd name="connsiteX3" fmla="*/ 276225 w 276225"/>
              <a:gd name="connsiteY3" fmla="*/ 123825 h 171450"/>
              <a:gd name="connsiteX4" fmla="*/ 276225 w 276225"/>
              <a:gd name="connsiteY4" fmla="*/ 123825 h 17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6225" h="171450">
                <a:moveTo>
                  <a:pt x="0" y="171450"/>
                </a:moveTo>
                <a:lnTo>
                  <a:pt x="104775" y="0"/>
                </a:lnTo>
                <a:lnTo>
                  <a:pt x="104775" y="0"/>
                </a:lnTo>
                <a:lnTo>
                  <a:pt x="276225" y="123825"/>
                </a:lnTo>
                <a:lnTo>
                  <a:pt x="276225" y="123825"/>
                </a:lnTo>
              </a:path>
            </a:pathLst>
          </a:custGeom>
          <a:ln w="5715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28692" name="TextBox 22"/>
          <p:cNvSpPr txBox="1">
            <a:spLocks noChangeArrowheads="1"/>
          </p:cNvSpPr>
          <p:nvPr/>
        </p:nvSpPr>
        <p:spPr bwMode="auto">
          <a:xfrm>
            <a:off x="5738814" y="4000501"/>
            <a:ext cx="4286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"/>
              <a:defRPr sz="3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90000"/>
              <a:buFont typeface="Wingdings 2" pitchFamily="18" charset="2"/>
              <a:buChar char=""/>
              <a:defRPr sz="26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85000"/>
              <a:buFont typeface="Arial" pitchFamily="34" charset="0"/>
              <a:buChar char="○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D89A4"/>
              </a:buClr>
              <a:buSzPct val="90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748560"/>
              </a:buClr>
              <a:buSzPct val="100000"/>
              <a:buFont typeface="Arial" pitchFamily="34" charset="0"/>
              <a:buChar char="-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48560"/>
              </a:buClr>
              <a:buSzPct val="100000"/>
              <a:buFont typeface="Arial" pitchFamily="34" charset="0"/>
              <a:buChar char="-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48560"/>
              </a:buClr>
              <a:buSzPct val="100000"/>
              <a:buFont typeface="Arial" pitchFamily="34" charset="0"/>
              <a:buChar char="-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48560"/>
              </a:buClr>
              <a:buSzPct val="100000"/>
              <a:buFont typeface="Arial" pitchFamily="34" charset="0"/>
              <a:buChar char="-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48560"/>
              </a:buClr>
              <a:buSzPct val="100000"/>
              <a:buFont typeface="Arial" pitchFamily="34" charset="0"/>
              <a:buChar char="-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40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</a:t>
            </a:r>
          </a:p>
        </p:txBody>
      </p:sp>
      <p:sp>
        <p:nvSpPr>
          <p:cNvPr id="27" name="TextBox 26"/>
          <p:cNvSpPr txBox="1">
            <a:spLocks noChangeArrowheads="1"/>
          </p:cNvSpPr>
          <p:nvPr/>
        </p:nvSpPr>
        <p:spPr bwMode="auto">
          <a:xfrm>
            <a:off x="1809751" y="5143500"/>
            <a:ext cx="8501063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"/>
              <a:defRPr sz="3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90000"/>
              <a:buFont typeface="Wingdings 2" pitchFamily="18" charset="2"/>
              <a:buChar char=""/>
              <a:defRPr sz="26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85000"/>
              <a:buFont typeface="Arial" pitchFamily="34" charset="0"/>
              <a:buChar char="○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D89A4"/>
              </a:buClr>
              <a:buSzPct val="90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748560"/>
              </a:buClr>
              <a:buSzPct val="100000"/>
              <a:buFont typeface="Arial" pitchFamily="34" charset="0"/>
              <a:buChar char="-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48560"/>
              </a:buClr>
              <a:buSzPct val="100000"/>
              <a:buFont typeface="Arial" pitchFamily="34" charset="0"/>
              <a:buChar char="-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48560"/>
              </a:buClr>
              <a:buSzPct val="100000"/>
              <a:buFont typeface="Arial" pitchFamily="34" charset="0"/>
              <a:buChar char="-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48560"/>
              </a:buClr>
              <a:buSzPct val="100000"/>
              <a:buFont typeface="Arial" pitchFamily="34" charset="0"/>
              <a:buChar char="-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48560"/>
              </a:buClr>
              <a:buSzPct val="100000"/>
              <a:buFont typeface="Arial" pitchFamily="34" charset="0"/>
              <a:buChar char="-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itchFamily="18" charset="0"/>
              </a:rPr>
              <a:t>Прямая, проведенная в плоскости </a:t>
            </a:r>
            <a:r>
              <a:rPr lang="ru-RU" altLang="ru-RU" sz="2400" u="sng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itchFamily="18" charset="0"/>
              </a:rPr>
              <a:t>через основание наклонной перпендикулярно к ее проекции</a:t>
            </a:r>
            <a:r>
              <a:rPr lang="ru-RU" altLang="ru-RU" sz="2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itchFamily="18" charset="0"/>
              </a:rPr>
              <a:t> на эту плоскость, перпендикулярна и к самой наклонной.</a:t>
            </a: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8521700" y="823913"/>
            <a:ext cx="3125151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"/>
              <a:defRPr sz="3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90000"/>
              <a:buFont typeface="Wingdings 2" pitchFamily="18" charset="2"/>
              <a:buChar char=""/>
              <a:defRPr sz="26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85000"/>
              <a:buFont typeface="Arial" pitchFamily="34" charset="0"/>
              <a:buChar char="○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D89A4"/>
              </a:buClr>
              <a:buSzPct val="90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748560"/>
              </a:buClr>
              <a:buSzPct val="100000"/>
              <a:buFont typeface="Arial" pitchFamily="34" charset="0"/>
              <a:buChar char="-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48560"/>
              </a:buClr>
              <a:buSzPct val="100000"/>
              <a:buFont typeface="Arial" pitchFamily="34" charset="0"/>
              <a:buChar char="-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48560"/>
              </a:buClr>
              <a:buSzPct val="100000"/>
              <a:buFont typeface="Arial" pitchFamily="34" charset="0"/>
              <a:buChar char="-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48560"/>
              </a:buClr>
              <a:buSzPct val="100000"/>
              <a:buFont typeface="Arial" pitchFamily="34" charset="0"/>
              <a:buChar char="-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48560"/>
              </a:buClr>
              <a:buSzPct val="100000"/>
              <a:buFont typeface="Arial" pitchFamily="34" charset="0"/>
              <a:buChar char="-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400" dirty="0">
                <a:solidFill>
                  <a:srgbClr val="C00000"/>
                </a:solidFill>
              </a:rPr>
              <a:t>а</a:t>
            </a:r>
            <a:r>
              <a:rPr lang="ru-RU" altLang="ru-RU" sz="2400" dirty="0"/>
              <a:t> </a:t>
            </a:r>
            <a:r>
              <a:rPr lang="ru-RU" altLang="ru-RU" sz="2400" dirty="0" smtClean="0"/>
              <a:t>-прямая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400" dirty="0" smtClean="0">
                <a:solidFill>
                  <a:srgbClr val="FFC000"/>
                </a:solidFill>
              </a:rPr>
              <a:t> </a:t>
            </a:r>
            <a:r>
              <a:rPr lang="en-US" altLang="ru-RU" sz="2400" dirty="0">
                <a:solidFill>
                  <a:srgbClr val="FFC000"/>
                </a:solidFill>
              </a:rPr>
              <a:t>AH</a:t>
            </a:r>
            <a:r>
              <a:rPr lang="ru-RU" altLang="ru-RU" sz="2400" dirty="0">
                <a:solidFill>
                  <a:srgbClr val="FFC000"/>
                </a:solidFill>
              </a:rPr>
              <a:t> </a:t>
            </a:r>
            <a:r>
              <a:rPr lang="ru-RU" altLang="ru-RU" sz="2400" dirty="0" smtClean="0">
                <a:solidFill>
                  <a:srgbClr val="FFC000"/>
                </a:solidFill>
              </a:rPr>
              <a:t>-перпендикуляр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400" dirty="0" smtClean="0">
                <a:solidFill>
                  <a:schemeClr val="bg1"/>
                </a:solidFill>
              </a:rPr>
              <a:t> </a:t>
            </a:r>
            <a:r>
              <a:rPr lang="ru-RU" altLang="ru-RU" sz="2400" dirty="0">
                <a:solidFill>
                  <a:schemeClr val="bg1"/>
                </a:solidFill>
              </a:rPr>
              <a:t>М</a:t>
            </a:r>
            <a:r>
              <a:rPr lang="en-US" altLang="ru-RU" sz="2400" dirty="0" smtClean="0">
                <a:solidFill>
                  <a:schemeClr val="bg1"/>
                </a:solidFill>
              </a:rPr>
              <a:t>H</a:t>
            </a:r>
            <a:r>
              <a:rPr lang="ru-RU" altLang="ru-RU" sz="2400" dirty="0" smtClean="0">
                <a:solidFill>
                  <a:schemeClr val="bg1"/>
                </a:solidFill>
              </a:rPr>
              <a:t>-проекция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400" dirty="0" smtClean="0">
                <a:solidFill>
                  <a:srgbClr val="92D050"/>
                </a:solidFill>
              </a:rPr>
              <a:t>АМ -наклонная</a:t>
            </a:r>
            <a:endParaRPr lang="ru-RU" altLang="ru-RU" sz="2400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0500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0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араллелограмм 1"/>
          <p:cNvSpPr/>
          <p:nvPr/>
        </p:nvSpPr>
        <p:spPr>
          <a:xfrm>
            <a:off x="2667000" y="3143251"/>
            <a:ext cx="5786438" cy="1643063"/>
          </a:xfrm>
          <a:prstGeom prst="parallelogram">
            <a:avLst>
              <a:gd name="adj" fmla="val 122077"/>
            </a:avLst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28675" name="TextBox 2"/>
          <p:cNvSpPr txBox="1">
            <a:spLocks noChangeArrowheads="1"/>
          </p:cNvSpPr>
          <p:nvPr/>
        </p:nvSpPr>
        <p:spPr bwMode="auto">
          <a:xfrm>
            <a:off x="3024188" y="4143375"/>
            <a:ext cx="571500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"/>
              <a:defRPr sz="3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90000"/>
              <a:buFont typeface="Wingdings 2" pitchFamily="18" charset="2"/>
              <a:buChar char=""/>
              <a:defRPr sz="26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85000"/>
              <a:buFont typeface="Arial" pitchFamily="34" charset="0"/>
              <a:buChar char="○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D89A4"/>
              </a:buClr>
              <a:buSzPct val="90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748560"/>
              </a:buClr>
              <a:buSzPct val="100000"/>
              <a:buFont typeface="Arial" pitchFamily="34" charset="0"/>
              <a:buChar char="-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48560"/>
              </a:buClr>
              <a:buSzPct val="100000"/>
              <a:buFont typeface="Arial" pitchFamily="34" charset="0"/>
              <a:buChar char="-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48560"/>
              </a:buClr>
              <a:buSzPct val="100000"/>
              <a:buFont typeface="Arial" pitchFamily="34" charset="0"/>
              <a:buChar char="-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48560"/>
              </a:buClr>
              <a:buSzPct val="100000"/>
              <a:buFont typeface="Arial" pitchFamily="34" charset="0"/>
              <a:buChar char="-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48560"/>
              </a:buClr>
              <a:buSzPct val="100000"/>
              <a:buFont typeface="Arial" pitchFamily="34" charset="0"/>
              <a:buChar char="-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l-GR" altLang="ru-RU" sz="4400">
                <a:solidFill>
                  <a:srgbClr val="7030A0"/>
                </a:solidFill>
              </a:rPr>
              <a:t>α</a:t>
            </a:r>
            <a:endParaRPr lang="ru-RU" altLang="ru-RU" sz="4400">
              <a:solidFill>
                <a:srgbClr val="7030A0"/>
              </a:solidFill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6499225" y="1192214"/>
            <a:ext cx="50800" cy="2693987"/>
          </a:xfrm>
          <a:prstGeom prst="line">
            <a:avLst/>
          </a:prstGeom>
          <a:ln w="571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Блок-схема: узел 17"/>
          <p:cNvSpPr/>
          <p:nvPr/>
        </p:nvSpPr>
        <p:spPr>
          <a:xfrm>
            <a:off x="6453189" y="3786189"/>
            <a:ext cx="142875" cy="142875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28678" name="TextBox 21"/>
          <p:cNvSpPr txBox="1">
            <a:spLocks noChangeArrowheads="1"/>
          </p:cNvSpPr>
          <p:nvPr/>
        </p:nvSpPr>
        <p:spPr bwMode="auto">
          <a:xfrm>
            <a:off x="6310313" y="806451"/>
            <a:ext cx="8572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"/>
              <a:defRPr sz="3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90000"/>
              <a:buFont typeface="Wingdings 2" pitchFamily="18" charset="2"/>
              <a:buChar char=""/>
              <a:defRPr sz="26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85000"/>
              <a:buFont typeface="Arial" pitchFamily="34" charset="0"/>
              <a:buChar char="○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D89A4"/>
              </a:buClr>
              <a:buSzPct val="90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748560"/>
              </a:buClr>
              <a:buSzPct val="100000"/>
              <a:buFont typeface="Arial" pitchFamily="34" charset="0"/>
              <a:buChar char="-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48560"/>
              </a:buClr>
              <a:buSzPct val="100000"/>
              <a:buFont typeface="Arial" pitchFamily="34" charset="0"/>
              <a:buChar char="-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48560"/>
              </a:buClr>
              <a:buSzPct val="100000"/>
              <a:buFont typeface="Arial" pitchFamily="34" charset="0"/>
              <a:buChar char="-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48560"/>
              </a:buClr>
              <a:buSzPct val="100000"/>
              <a:buFont typeface="Arial" pitchFamily="34" charset="0"/>
              <a:buChar char="-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48560"/>
              </a:buClr>
              <a:buSzPct val="100000"/>
              <a:buFont typeface="Arial" pitchFamily="34" charset="0"/>
              <a:buChar char="-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ru-RU" sz="40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endParaRPr lang="ru-RU" altLang="ru-RU" sz="4000" b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679" name="TextBox 40"/>
          <p:cNvSpPr txBox="1">
            <a:spLocks noChangeArrowheads="1"/>
          </p:cNvSpPr>
          <p:nvPr/>
        </p:nvSpPr>
        <p:spPr bwMode="auto">
          <a:xfrm>
            <a:off x="3595688" y="4929189"/>
            <a:ext cx="17145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"/>
              <a:defRPr sz="3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90000"/>
              <a:buFont typeface="Wingdings 2" pitchFamily="18" charset="2"/>
              <a:buChar char=""/>
              <a:defRPr sz="26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85000"/>
              <a:buFont typeface="Arial" pitchFamily="34" charset="0"/>
              <a:buChar char="○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D89A4"/>
              </a:buClr>
              <a:buSzPct val="90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748560"/>
              </a:buClr>
              <a:buSzPct val="100000"/>
              <a:buFont typeface="Arial" pitchFamily="34" charset="0"/>
              <a:buChar char="-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48560"/>
              </a:buClr>
              <a:buSzPct val="100000"/>
              <a:buFont typeface="Arial" pitchFamily="34" charset="0"/>
              <a:buChar char="-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48560"/>
              </a:buClr>
              <a:buSzPct val="100000"/>
              <a:buFont typeface="Arial" pitchFamily="34" charset="0"/>
              <a:buChar char="-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48560"/>
              </a:buClr>
              <a:buSzPct val="100000"/>
              <a:buFont typeface="Arial" pitchFamily="34" charset="0"/>
              <a:buChar char="-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48560"/>
              </a:buClr>
              <a:buSzPct val="100000"/>
              <a:buFont typeface="Arial" pitchFamily="34" charset="0"/>
              <a:buChar char="-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4000" b="1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28680" name="TextBox 41"/>
          <p:cNvSpPr txBox="1">
            <a:spLocks noChangeArrowheads="1"/>
          </p:cNvSpPr>
          <p:nvPr/>
        </p:nvSpPr>
        <p:spPr bwMode="auto">
          <a:xfrm>
            <a:off x="4953000" y="4929189"/>
            <a:ext cx="20002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"/>
              <a:defRPr sz="3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90000"/>
              <a:buFont typeface="Wingdings 2" pitchFamily="18" charset="2"/>
              <a:buChar char=""/>
              <a:defRPr sz="26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85000"/>
              <a:buFont typeface="Arial" pitchFamily="34" charset="0"/>
              <a:buChar char="○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D89A4"/>
              </a:buClr>
              <a:buSzPct val="90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748560"/>
              </a:buClr>
              <a:buSzPct val="100000"/>
              <a:buFont typeface="Arial" pitchFamily="34" charset="0"/>
              <a:buChar char="-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48560"/>
              </a:buClr>
              <a:buSzPct val="100000"/>
              <a:buFont typeface="Arial" pitchFamily="34" charset="0"/>
              <a:buChar char="-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48560"/>
              </a:buClr>
              <a:buSzPct val="100000"/>
              <a:buFont typeface="Arial" pitchFamily="34" charset="0"/>
              <a:buChar char="-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48560"/>
              </a:buClr>
              <a:buSzPct val="100000"/>
              <a:buFont typeface="Arial" pitchFamily="34" charset="0"/>
              <a:buChar char="-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48560"/>
              </a:buClr>
              <a:buSzPct val="100000"/>
              <a:buFont typeface="Arial" pitchFamily="34" charset="0"/>
              <a:buChar char="-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4000" b="1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24" name="TextBox 23"/>
          <p:cNvSpPr txBox="1">
            <a:spLocks noChangeArrowheads="1"/>
          </p:cNvSpPr>
          <p:nvPr/>
        </p:nvSpPr>
        <p:spPr bwMode="auto">
          <a:xfrm>
            <a:off x="1666875" y="214314"/>
            <a:ext cx="88582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"/>
              <a:defRPr sz="3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90000"/>
              <a:buFont typeface="Wingdings 2" pitchFamily="18" charset="2"/>
              <a:buChar char=""/>
              <a:defRPr sz="26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85000"/>
              <a:buFont typeface="Arial" pitchFamily="34" charset="0"/>
              <a:buChar char="○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D89A4"/>
              </a:buClr>
              <a:buSzPct val="90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748560"/>
              </a:buClr>
              <a:buSzPct val="100000"/>
              <a:buFont typeface="Arial" pitchFamily="34" charset="0"/>
              <a:buChar char="-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48560"/>
              </a:buClr>
              <a:buSzPct val="100000"/>
              <a:buFont typeface="Arial" pitchFamily="34" charset="0"/>
              <a:buChar char="-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48560"/>
              </a:buClr>
              <a:buSzPct val="100000"/>
              <a:buFont typeface="Arial" pitchFamily="34" charset="0"/>
              <a:buChar char="-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48560"/>
              </a:buClr>
              <a:buSzPct val="100000"/>
              <a:buFont typeface="Arial" pitchFamily="34" charset="0"/>
              <a:buChar char="-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48560"/>
              </a:buClr>
              <a:buSzPct val="100000"/>
              <a:buFont typeface="Arial" pitchFamily="34" charset="0"/>
              <a:buChar char="-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800" b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Теорема обратная к теореме о трех перпендикулярах:</a:t>
            </a:r>
          </a:p>
        </p:txBody>
      </p:sp>
      <p:sp>
        <p:nvSpPr>
          <p:cNvPr id="25" name="Блок-схема: узел 24"/>
          <p:cNvSpPr/>
          <p:nvPr/>
        </p:nvSpPr>
        <p:spPr>
          <a:xfrm flipH="1" flipV="1">
            <a:off x="6391276" y="1160464"/>
            <a:ext cx="142875" cy="142875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28683" name="TextBox 37"/>
          <p:cNvSpPr txBox="1">
            <a:spLocks noChangeArrowheads="1"/>
          </p:cNvSpPr>
          <p:nvPr/>
        </p:nvSpPr>
        <p:spPr bwMode="auto">
          <a:xfrm>
            <a:off x="6534151" y="3400426"/>
            <a:ext cx="50006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"/>
              <a:defRPr sz="3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90000"/>
              <a:buFont typeface="Wingdings 2" pitchFamily="18" charset="2"/>
              <a:buChar char=""/>
              <a:defRPr sz="26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85000"/>
              <a:buFont typeface="Arial" pitchFamily="34" charset="0"/>
              <a:buChar char="○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D89A4"/>
              </a:buClr>
              <a:buSzPct val="90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748560"/>
              </a:buClr>
              <a:buSzPct val="100000"/>
              <a:buFont typeface="Arial" pitchFamily="34" charset="0"/>
              <a:buChar char="-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48560"/>
              </a:buClr>
              <a:buSzPct val="100000"/>
              <a:buFont typeface="Arial" pitchFamily="34" charset="0"/>
              <a:buChar char="-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48560"/>
              </a:buClr>
              <a:buSzPct val="100000"/>
              <a:buFont typeface="Arial" pitchFamily="34" charset="0"/>
              <a:buChar char="-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48560"/>
              </a:buClr>
              <a:buSzPct val="100000"/>
              <a:buFont typeface="Arial" pitchFamily="34" charset="0"/>
              <a:buChar char="-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48560"/>
              </a:buClr>
              <a:buSzPct val="100000"/>
              <a:buFont typeface="Arial" pitchFamily="34" charset="0"/>
              <a:buChar char="-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ru-RU" sz="40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endParaRPr lang="ru-RU" altLang="ru-RU" sz="4000" b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" name="Блок-схема: узел 38"/>
          <p:cNvSpPr/>
          <p:nvPr/>
        </p:nvSpPr>
        <p:spPr>
          <a:xfrm flipV="1">
            <a:off x="4953001" y="4000501"/>
            <a:ext cx="142875" cy="142875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cxnSp>
        <p:nvCxnSpPr>
          <p:cNvPr id="43" name="Прямая соединительная линия 42"/>
          <p:cNvCxnSpPr>
            <a:stCxn id="25" idx="7"/>
            <a:endCxn id="39" idx="5"/>
          </p:cNvCxnSpPr>
          <p:nvPr/>
        </p:nvCxnSpPr>
        <p:spPr>
          <a:xfrm flipH="1">
            <a:off x="5075239" y="1282700"/>
            <a:ext cx="1336675" cy="2738438"/>
          </a:xfrm>
          <a:prstGeom prst="line">
            <a:avLst/>
          </a:prstGeom>
          <a:ln w="5715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686" name="TextBox 44"/>
          <p:cNvSpPr txBox="1">
            <a:spLocks noChangeArrowheads="1"/>
          </p:cNvSpPr>
          <p:nvPr/>
        </p:nvSpPr>
        <p:spPr bwMode="auto">
          <a:xfrm>
            <a:off x="4452939" y="3952876"/>
            <a:ext cx="5619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"/>
              <a:defRPr sz="3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90000"/>
              <a:buFont typeface="Wingdings 2" pitchFamily="18" charset="2"/>
              <a:buChar char=""/>
              <a:defRPr sz="26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85000"/>
              <a:buFont typeface="Arial" pitchFamily="34" charset="0"/>
              <a:buChar char="○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D89A4"/>
              </a:buClr>
              <a:buSzPct val="90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748560"/>
              </a:buClr>
              <a:buSzPct val="100000"/>
              <a:buFont typeface="Arial" pitchFamily="34" charset="0"/>
              <a:buChar char="-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48560"/>
              </a:buClr>
              <a:buSzPct val="100000"/>
              <a:buFont typeface="Arial" pitchFamily="34" charset="0"/>
              <a:buChar char="-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48560"/>
              </a:buClr>
              <a:buSzPct val="100000"/>
              <a:buFont typeface="Arial" pitchFamily="34" charset="0"/>
              <a:buChar char="-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48560"/>
              </a:buClr>
              <a:buSzPct val="100000"/>
              <a:buFont typeface="Arial" pitchFamily="34" charset="0"/>
              <a:buChar char="-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48560"/>
              </a:buClr>
              <a:buSzPct val="100000"/>
              <a:buFont typeface="Arial" pitchFamily="34" charset="0"/>
              <a:buChar char="-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40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</a:t>
            </a:r>
          </a:p>
        </p:txBody>
      </p:sp>
      <p:cxnSp>
        <p:nvCxnSpPr>
          <p:cNvPr id="47" name="Прямая соединительная линия 46"/>
          <p:cNvCxnSpPr>
            <a:stCxn id="39" idx="6"/>
            <a:endCxn id="18" idx="6"/>
          </p:cNvCxnSpPr>
          <p:nvPr/>
        </p:nvCxnSpPr>
        <p:spPr>
          <a:xfrm flipV="1">
            <a:off x="5095875" y="3857626"/>
            <a:ext cx="1500188" cy="214313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Полилиния 51"/>
          <p:cNvSpPr/>
          <p:nvPr/>
        </p:nvSpPr>
        <p:spPr>
          <a:xfrm>
            <a:off x="6257925" y="3629025"/>
            <a:ext cx="266700" cy="285750"/>
          </a:xfrm>
          <a:custGeom>
            <a:avLst/>
            <a:gdLst>
              <a:gd name="connsiteX0" fmla="*/ 266700 w 266700"/>
              <a:gd name="connsiteY0" fmla="*/ 0 h 285750"/>
              <a:gd name="connsiteX1" fmla="*/ 0 w 266700"/>
              <a:gd name="connsiteY1" fmla="*/ 47625 h 285750"/>
              <a:gd name="connsiteX2" fmla="*/ 0 w 266700"/>
              <a:gd name="connsiteY2" fmla="*/ 47625 h 285750"/>
              <a:gd name="connsiteX3" fmla="*/ 9525 w 266700"/>
              <a:gd name="connsiteY3" fmla="*/ 285750 h 285750"/>
              <a:gd name="connsiteX4" fmla="*/ 9525 w 266700"/>
              <a:gd name="connsiteY4" fmla="*/ 285750 h 285750"/>
              <a:gd name="connsiteX5" fmla="*/ 9525 w 266700"/>
              <a:gd name="connsiteY5" fmla="*/ 285750 h 285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6700" h="285750">
                <a:moveTo>
                  <a:pt x="266700" y="0"/>
                </a:moveTo>
                <a:lnTo>
                  <a:pt x="0" y="47625"/>
                </a:lnTo>
                <a:lnTo>
                  <a:pt x="0" y="47625"/>
                </a:lnTo>
                <a:lnTo>
                  <a:pt x="9525" y="285750"/>
                </a:lnTo>
                <a:lnTo>
                  <a:pt x="9525" y="285750"/>
                </a:lnTo>
                <a:lnTo>
                  <a:pt x="9525" y="285750"/>
                </a:lnTo>
              </a:path>
            </a:pathLst>
          </a:cu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cxnSp>
        <p:nvCxnSpPr>
          <p:cNvPr id="19" name="Прямая соединительная линия 18"/>
          <p:cNvCxnSpPr/>
          <p:nvPr/>
        </p:nvCxnSpPr>
        <p:spPr>
          <a:xfrm>
            <a:off x="4524375" y="3714750"/>
            <a:ext cx="1214438" cy="85725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Полилиния 19"/>
          <p:cNvSpPr/>
          <p:nvPr/>
        </p:nvSpPr>
        <p:spPr>
          <a:xfrm>
            <a:off x="5210175" y="4029075"/>
            <a:ext cx="304800" cy="190500"/>
          </a:xfrm>
          <a:custGeom>
            <a:avLst/>
            <a:gdLst>
              <a:gd name="connsiteX0" fmla="*/ 95250 w 304800"/>
              <a:gd name="connsiteY0" fmla="*/ 0 h 190500"/>
              <a:gd name="connsiteX1" fmla="*/ 304800 w 304800"/>
              <a:gd name="connsiteY1" fmla="*/ 142875 h 190500"/>
              <a:gd name="connsiteX2" fmla="*/ 304800 w 304800"/>
              <a:gd name="connsiteY2" fmla="*/ 142875 h 190500"/>
              <a:gd name="connsiteX3" fmla="*/ 0 w 304800"/>
              <a:gd name="connsiteY3" fmla="*/ 190500 h 190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4800" h="190500">
                <a:moveTo>
                  <a:pt x="95250" y="0"/>
                </a:moveTo>
                <a:lnTo>
                  <a:pt x="304800" y="142875"/>
                </a:lnTo>
                <a:lnTo>
                  <a:pt x="304800" y="142875"/>
                </a:lnTo>
                <a:lnTo>
                  <a:pt x="0" y="190500"/>
                </a:lnTo>
              </a:path>
            </a:pathLst>
          </a:cu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21" name="Полилиния 20"/>
          <p:cNvSpPr/>
          <p:nvPr/>
        </p:nvSpPr>
        <p:spPr>
          <a:xfrm>
            <a:off x="4876801" y="3781425"/>
            <a:ext cx="276225" cy="171450"/>
          </a:xfrm>
          <a:custGeom>
            <a:avLst/>
            <a:gdLst>
              <a:gd name="connsiteX0" fmla="*/ 0 w 276225"/>
              <a:gd name="connsiteY0" fmla="*/ 171450 h 171450"/>
              <a:gd name="connsiteX1" fmla="*/ 104775 w 276225"/>
              <a:gd name="connsiteY1" fmla="*/ 0 h 171450"/>
              <a:gd name="connsiteX2" fmla="*/ 104775 w 276225"/>
              <a:gd name="connsiteY2" fmla="*/ 0 h 171450"/>
              <a:gd name="connsiteX3" fmla="*/ 276225 w 276225"/>
              <a:gd name="connsiteY3" fmla="*/ 123825 h 171450"/>
              <a:gd name="connsiteX4" fmla="*/ 276225 w 276225"/>
              <a:gd name="connsiteY4" fmla="*/ 123825 h 17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6225" h="171450">
                <a:moveTo>
                  <a:pt x="0" y="171450"/>
                </a:moveTo>
                <a:lnTo>
                  <a:pt x="104775" y="0"/>
                </a:lnTo>
                <a:lnTo>
                  <a:pt x="104775" y="0"/>
                </a:lnTo>
                <a:lnTo>
                  <a:pt x="276225" y="123825"/>
                </a:lnTo>
                <a:lnTo>
                  <a:pt x="276225" y="123825"/>
                </a:lnTo>
              </a:path>
            </a:pathLst>
          </a:custGeom>
          <a:ln w="5715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28692" name="TextBox 22"/>
          <p:cNvSpPr txBox="1">
            <a:spLocks noChangeArrowheads="1"/>
          </p:cNvSpPr>
          <p:nvPr/>
        </p:nvSpPr>
        <p:spPr bwMode="auto">
          <a:xfrm>
            <a:off x="5738814" y="4000501"/>
            <a:ext cx="4286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"/>
              <a:defRPr sz="3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90000"/>
              <a:buFont typeface="Wingdings 2" pitchFamily="18" charset="2"/>
              <a:buChar char=""/>
              <a:defRPr sz="26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85000"/>
              <a:buFont typeface="Arial" pitchFamily="34" charset="0"/>
              <a:buChar char="○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D89A4"/>
              </a:buClr>
              <a:buSzPct val="90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748560"/>
              </a:buClr>
              <a:buSzPct val="100000"/>
              <a:buFont typeface="Arial" pitchFamily="34" charset="0"/>
              <a:buChar char="-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48560"/>
              </a:buClr>
              <a:buSzPct val="100000"/>
              <a:buFont typeface="Arial" pitchFamily="34" charset="0"/>
              <a:buChar char="-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48560"/>
              </a:buClr>
              <a:buSzPct val="100000"/>
              <a:buFont typeface="Arial" pitchFamily="34" charset="0"/>
              <a:buChar char="-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48560"/>
              </a:buClr>
              <a:buSzPct val="100000"/>
              <a:buFont typeface="Arial" pitchFamily="34" charset="0"/>
              <a:buChar char="-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48560"/>
              </a:buClr>
              <a:buSzPct val="100000"/>
              <a:buFont typeface="Arial" pitchFamily="34" charset="0"/>
              <a:buChar char="-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40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</a:t>
            </a:r>
          </a:p>
        </p:txBody>
      </p:sp>
      <p:sp>
        <p:nvSpPr>
          <p:cNvPr id="27" name="TextBox 26"/>
          <p:cNvSpPr txBox="1">
            <a:spLocks noChangeArrowheads="1"/>
          </p:cNvSpPr>
          <p:nvPr/>
        </p:nvSpPr>
        <p:spPr bwMode="auto">
          <a:xfrm>
            <a:off x="1809751" y="5143500"/>
            <a:ext cx="8501063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"/>
              <a:defRPr sz="3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90000"/>
              <a:buFont typeface="Wingdings 2" pitchFamily="18" charset="2"/>
              <a:buChar char=""/>
              <a:defRPr sz="26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85000"/>
              <a:buFont typeface="Arial" pitchFamily="34" charset="0"/>
              <a:buChar char="○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D89A4"/>
              </a:buClr>
              <a:buSzPct val="90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748560"/>
              </a:buClr>
              <a:buSzPct val="100000"/>
              <a:buFont typeface="Arial" pitchFamily="34" charset="0"/>
              <a:buChar char="-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48560"/>
              </a:buClr>
              <a:buSzPct val="100000"/>
              <a:buFont typeface="Arial" pitchFamily="34" charset="0"/>
              <a:buChar char="-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48560"/>
              </a:buClr>
              <a:buSzPct val="100000"/>
              <a:buFont typeface="Arial" pitchFamily="34" charset="0"/>
              <a:buChar char="-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48560"/>
              </a:buClr>
              <a:buSzPct val="100000"/>
              <a:buFont typeface="Arial" pitchFamily="34" charset="0"/>
              <a:buChar char="-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48560"/>
              </a:buClr>
              <a:buSzPct val="100000"/>
              <a:buFont typeface="Arial" pitchFamily="34" charset="0"/>
              <a:buChar char="-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400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Прямая, проведенная в плоскости </a:t>
            </a:r>
            <a:r>
              <a:rPr lang="ru-RU" altLang="ru-RU" sz="2400" b="1" u="sng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через основание наклонной перпендикулярно к ней, перпендикулярна и к проекции наклонной</a:t>
            </a:r>
            <a:r>
              <a:rPr lang="ru-RU" altLang="ru-RU" sz="2400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на плоскость.</a:t>
            </a:r>
            <a:r>
              <a:rPr lang="en-US" altLang="ru-RU" sz="2400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400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8521700" y="823913"/>
            <a:ext cx="18240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"/>
              <a:defRPr sz="3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90000"/>
              <a:buFont typeface="Wingdings 2" pitchFamily="18" charset="2"/>
              <a:buChar char=""/>
              <a:defRPr sz="26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85000"/>
              <a:buFont typeface="Arial" pitchFamily="34" charset="0"/>
              <a:buChar char="○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D89A4"/>
              </a:buClr>
              <a:buSzPct val="90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748560"/>
              </a:buClr>
              <a:buSzPct val="100000"/>
              <a:buFont typeface="Arial" pitchFamily="34" charset="0"/>
              <a:buChar char="-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48560"/>
              </a:buClr>
              <a:buSzPct val="100000"/>
              <a:buFont typeface="Arial" pitchFamily="34" charset="0"/>
              <a:buChar char="-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48560"/>
              </a:buClr>
              <a:buSzPct val="100000"/>
              <a:buFont typeface="Arial" pitchFamily="34" charset="0"/>
              <a:buChar char="-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48560"/>
              </a:buClr>
              <a:buSzPct val="100000"/>
              <a:buFont typeface="Arial" pitchFamily="34" charset="0"/>
              <a:buChar char="-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48560"/>
              </a:buClr>
              <a:buSzPct val="100000"/>
              <a:buFont typeface="Arial" pitchFamily="34" charset="0"/>
              <a:buChar char="-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400"/>
              <a:t>а   </a:t>
            </a:r>
            <a:r>
              <a:rPr lang="en-US" altLang="ru-RU" sz="2400"/>
              <a:t>AH</a:t>
            </a:r>
            <a:r>
              <a:rPr lang="ru-RU" altLang="ru-RU" sz="2400"/>
              <a:t>   М</a:t>
            </a:r>
            <a:r>
              <a:rPr lang="en-US" altLang="ru-RU" sz="2400"/>
              <a:t>H</a:t>
            </a:r>
            <a:endParaRPr lang="ru-RU" altLang="ru-RU" sz="2400"/>
          </a:p>
        </p:txBody>
      </p:sp>
    </p:spTree>
    <p:extLst>
      <p:ext uri="{BB962C8B-B14F-4D97-AF65-F5344CB8AC3E}">
        <p14:creationId xmlns:p14="http://schemas.microsoft.com/office/powerpoint/2010/main" val="4230312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0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0" name="Text Box 4"/>
          <p:cNvSpPr txBox="1">
            <a:spLocks noChangeArrowheads="1"/>
          </p:cNvSpPr>
          <p:nvPr/>
        </p:nvSpPr>
        <p:spPr bwMode="auto">
          <a:xfrm>
            <a:off x="2927350" y="549276"/>
            <a:ext cx="6840538" cy="1160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sz="2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Угол между прямой и плоскостью</a:t>
            </a:r>
            <a:r>
              <a:rPr lang="ru-RU" altLang="ru-RU" sz="2800" b="1" i="1" dirty="0">
                <a:solidFill>
                  <a:srgbClr val="00B0F0"/>
                </a:solidFill>
              </a:rPr>
              <a:t>.</a:t>
            </a:r>
          </a:p>
          <a:p>
            <a:pPr eaLnBrk="1" hangingPunct="1">
              <a:spcBef>
                <a:spcPct val="50000"/>
              </a:spcBef>
            </a:pPr>
            <a:endParaRPr lang="ru-RU" altLang="ru-RU" sz="2800" b="1" dirty="0">
              <a:solidFill>
                <a:srgbClr val="FF0000"/>
              </a:solidFill>
            </a:endParaRPr>
          </a:p>
        </p:txBody>
      </p:sp>
      <p:sp>
        <p:nvSpPr>
          <p:cNvPr id="34821" name="Text Box 5"/>
          <p:cNvSpPr txBox="1">
            <a:spLocks noChangeArrowheads="1"/>
          </p:cNvSpPr>
          <p:nvPr/>
        </p:nvSpPr>
        <p:spPr bwMode="auto">
          <a:xfrm>
            <a:off x="1847851" y="1268414"/>
            <a:ext cx="8569325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24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Углом между прямой и плоскостью</a:t>
            </a:r>
            <a:r>
              <a:rPr lang="ru-RU" altLang="ru-RU" sz="2400" dirty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пересекающей эту прямую и не перпендикулярную к ней, называется </a:t>
            </a:r>
            <a:r>
              <a:rPr lang="ru-RU" altLang="ru-RU" sz="24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угол между прямой и ее проекцией на плоскость.</a:t>
            </a:r>
          </a:p>
        </p:txBody>
      </p:sp>
      <p:sp>
        <p:nvSpPr>
          <p:cNvPr id="34822" name="AutoShape 6"/>
          <p:cNvSpPr>
            <a:spLocks noChangeArrowheads="1"/>
          </p:cNvSpPr>
          <p:nvPr/>
        </p:nvSpPr>
        <p:spPr bwMode="auto">
          <a:xfrm>
            <a:off x="2135188" y="3429001"/>
            <a:ext cx="3313112" cy="1655763"/>
          </a:xfrm>
          <a:prstGeom prst="parallelogram">
            <a:avLst>
              <a:gd name="adj" fmla="val 50024"/>
            </a:avLst>
          </a:prstGeom>
          <a:solidFill>
            <a:srgbClr val="00B0F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ru-RU"/>
          </a:p>
        </p:txBody>
      </p:sp>
      <p:grpSp>
        <p:nvGrpSpPr>
          <p:cNvPr id="34850" name="Group 34"/>
          <p:cNvGrpSpPr>
            <a:grpSpLocks/>
          </p:cNvGrpSpPr>
          <p:nvPr/>
        </p:nvGrpSpPr>
        <p:grpSpPr bwMode="auto">
          <a:xfrm>
            <a:off x="2566989" y="2565401"/>
            <a:ext cx="2016125" cy="2879725"/>
            <a:chOff x="612" y="1661"/>
            <a:chExt cx="1270" cy="1814"/>
          </a:xfrm>
        </p:grpSpPr>
        <p:sp>
          <p:nvSpPr>
            <p:cNvPr id="34823" name="Line 7"/>
            <p:cNvSpPr>
              <a:spLocks noChangeShapeType="1"/>
            </p:cNvSpPr>
            <p:nvPr/>
          </p:nvSpPr>
          <p:spPr bwMode="auto">
            <a:xfrm flipH="1">
              <a:off x="1202" y="1661"/>
              <a:ext cx="680" cy="95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4824" name="Line 8"/>
            <p:cNvSpPr>
              <a:spLocks noChangeShapeType="1"/>
            </p:cNvSpPr>
            <p:nvPr/>
          </p:nvSpPr>
          <p:spPr bwMode="auto">
            <a:xfrm flipH="1">
              <a:off x="793" y="2614"/>
              <a:ext cx="409" cy="58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4825" name="Line 9"/>
            <p:cNvSpPr>
              <a:spLocks noChangeShapeType="1"/>
            </p:cNvSpPr>
            <p:nvPr/>
          </p:nvSpPr>
          <p:spPr bwMode="auto">
            <a:xfrm flipH="1">
              <a:off x="612" y="3203"/>
              <a:ext cx="181" cy="27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34827" name="Line 11"/>
          <p:cNvSpPr>
            <a:spLocks noChangeShapeType="1"/>
          </p:cNvSpPr>
          <p:nvPr/>
        </p:nvSpPr>
        <p:spPr bwMode="auto">
          <a:xfrm>
            <a:off x="2640013" y="4149725"/>
            <a:ext cx="2303462" cy="0"/>
          </a:xfrm>
          <a:prstGeom prst="line">
            <a:avLst/>
          </a:prstGeom>
          <a:noFill/>
          <a:ln w="28575">
            <a:solidFill>
              <a:srgbClr val="00206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4828" name="Line 12"/>
          <p:cNvSpPr>
            <a:spLocks noChangeShapeType="1"/>
          </p:cNvSpPr>
          <p:nvPr/>
        </p:nvSpPr>
        <p:spPr bwMode="auto">
          <a:xfrm>
            <a:off x="4367213" y="2852739"/>
            <a:ext cx="0" cy="12969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4829" name="Arc 13"/>
          <p:cNvSpPr>
            <a:spLocks/>
          </p:cNvSpPr>
          <p:nvPr/>
        </p:nvSpPr>
        <p:spPr bwMode="auto">
          <a:xfrm>
            <a:off x="3575051" y="3933825"/>
            <a:ext cx="144463" cy="2159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graphicFrame>
        <p:nvGraphicFramePr>
          <p:cNvPr id="34830" name="Object 14"/>
          <p:cNvGraphicFramePr>
            <a:graphicFrameLocks noChangeAspect="1"/>
          </p:cNvGraphicFramePr>
          <p:nvPr/>
        </p:nvGraphicFramePr>
        <p:xfrm>
          <a:off x="2782889" y="3644901"/>
          <a:ext cx="427037" cy="576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03" name="Формула" r:id="rId3" imgW="152280" imgH="215640" progId="Equation.3">
                  <p:embed/>
                </p:oleObj>
              </mc:Choice>
              <mc:Fallback>
                <p:oleObj name="Формула" r:id="rId3" imgW="15228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82889" y="3644901"/>
                        <a:ext cx="427037" cy="5762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832" name="Rectangle 16"/>
          <p:cNvSpPr>
            <a:spLocks noChangeArrowheads="1"/>
          </p:cNvSpPr>
          <p:nvPr/>
        </p:nvSpPr>
        <p:spPr bwMode="auto">
          <a:xfrm>
            <a:off x="1524001" y="3163372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34831" name="Object 15"/>
          <p:cNvGraphicFramePr>
            <a:graphicFrameLocks noChangeAspect="1"/>
          </p:cNvGraphicFramePr>
          <p:nvPr/>
        </p:nvGraphicFramePr>
        <p:xfrm>
          <a:off x="3719513" y="3716338"/>
          <a:ext cx="317500" cy="360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04" name="Формула" r:id="rId5" imgW="139579" imgH="164957" progId="Equation.3">
                  <p:embed/>
                </p:oleObj>
              </mc:Choice>
              <mc:Fallback>
                <p:oleObj name="Формула" r:id="rId5" imgW="139579" imgH="164957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19513" y="3716338"/>
                        <a:ext cx="317500" cy="3603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833" name="Object 17"/>
          <p:cNvGraphicFramePr>
            <a:graphicFrameLocks noChangeAspect="1"/>
          </p:cNvGraphicFramePr>
          <p:nvPr/>
        </p:nvGraphicFramePr>
        <p:xfrm>
          <a:off x="3935414" y="2636838"/>
          <a:ext cx="312737" cy="360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05" name="Формула" r:id="rId7" imgW="126720" imgH="139680" progId="Equation.3">
                  <p:embed/>
                </p:oleObj>
              </mc:Choice>
              <mc:Fallback>
                <p:oleObj name="Формула" r:id="rId7" imgW="126720" imgH="1396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35414" y="2636838"/>
                        <a:ext cx="312737" cy="3603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834" name="Object 18"/>
          <p:cNvGraphicFramePr>
            <a:graphicFrameLocks noChangeAspect="1"/>
          </p:cNvGraphicFramePr>
          <p:nvPr/>
        </p:nvGraphicFramePr>
        <p:xfrm>
          <a:off x="4295776" y="4652964"/>
          <a:ext cx="360363" cy="338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06" name="Формула" r:id="rId9" imgW="152280" imgH="139680" progId="Equation.3">
                  <p:embed/>
                </p:oleObj>
              </mc:Choice>
              <mc:Fallback>
                <p:oleObj name="Формула" r:id="rId9" imgW="152280" imgH="1396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95776" y="4652964"/>
                        <a:ext cx="360363" cy="3381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836" name="Rectangle 20"/>
          <p:cNvSpPr>
            <a:spLocks noChangeArrowheads="1"/>
          </p:cNvSpPr>
          <p:nvPr/>
        </p:nvSpPr>
        <p:spPr bwMode="auto">
          <a:xfrm>
            <a:off x="1524001" y="3163372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34835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60433548"/>
              </p:ext>
            </p:extLst>
          </p:nvPr>
        </p:nvGraphicFramePr>
        <p:xfrm>
          <a:off x="3175462" y="3750517"/>
          <a:ext cx="305926" cy="3245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07" name="Формула" r:id="rId11" imgW="152268" imgH="164957" progId="Equation.3">
                  <p:embed/>
                </p:oleObj>
              </mc:Choice>
              <mc:Fallback>
                <p:oleObj name="Формула" r:id="rId11" imgW="152268" imgH="164957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75462" y="3750517"/>
                        <a:ext cx="305926" cy="324597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837" name="Text Box 21"/>
          <p:cNvSpPr txBox="1">
            <a:spLocks noChangeArrowheads="1"/>
          </p:cNvSpPr>
          <p:nvPr/>
        </p:nvSpPr>
        <p:spPr bwMode="auto">
          <a:xfrm>
            <a:off x="4800600" y="4724400"/>
            <a:ext cx="10795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2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</a:t>
            </a:r>
          </a:p>
        </p:txBody>
      </p:sp>
      <p:sp>
        <p:nvSpPr>
          <p:cNvPr id="34839" name="Rectangle 23"/>
          <p:cNvSpPr>
            <a:spLocks noChangeArrowheads="1"/>
          </p:cNvSpPr>
          <p:nvPr/>
        </p:nvSpPr>
        <p:spPr bwMode="auto">
          <a:xfrm>
            <a:off x="1524001" y="30284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34838" name="Object 22"/>
          <p:cNvGraphicFramePr>
            <a:graphicFrameLocks noChangeAspect="1"/>
          </p:cNvGraphicFramePr>
          <p:nvPr/>
        </p:nvGraphicFramePr>
        <p:xfrm>
          <a:off x="5664200" y="4724400"/>
          <a:ext cx="1296988" cy="501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08" name="Формула" r:id="rId13" imgW="431640" imgH="164880" progId="Equation.3">
                  <p:embed/>
                </p:oleObj>
              </mc:Choice>
              <mc:Fallback>
                <p:oleObj name="Формула" r:id="rId13" imgW="431640" imgH="164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64200" y="4724400"/>
                        <a:ext cx="1296988" cy="5016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840" name="Text Box 24"/>
          <p:cNvSpPr txBox="1">
            <a:spLocks noChangeArrowheads="1"/>
          </p:cNvSpPr>
          <p:nvPr/>
        </p:nvSpPr>
        <p:spPr bwMode="auto">
          <a:xfrm>
            <a:off x="8112126" y="3275013"/>
            <a:ext cx="165576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 altLang="ru-RU"/>
          </a:p>
        </p:txBody>
      </p:sp>
      <p:graphicFrame>
        <p:nvGraphicFramePr>
          <p:cNvPr id="34841" name="Object 25"/>
          <p:cNvGraphicFramePr>
            <a:graphicFrameLocks noChangeAspect="1"/>
          </p:cNvGraphicFramePr>
          <p:nvPr/>
        </p:nvGraphicFramePr>
        <p:xfrm>
          <a:off x="7104064" y="4581525"/>
          <a:ext cx="479425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09" name="Формула" r:id="rId15" imgW="152280" imgH="215640" progId="Equation.3">
                  <p:embed/>
                </p:oleObj>
              </mc:Choice>
              <mc:Fallback>
                <p:oleObj name="Формула" r:id="rId15" imgW="15228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04064" y="4581525"/>
                        <a:ext cx="479425" cy="647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842" name="Text Box 26"/>
          <p:cNvSpPr txBox="1">
            <a:spLocks noChangeArrowheads="1"/>
          </p:cNvSpPr>
          <p:nvPr/>
        </p:nvSpPr>
        <p:spPr bwMode="auto">
          <a:xfrm>
            <a:off x="6816725" y="4652963"/>
            <a:ext cx="43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2400" i="1"/>
              <a:t>а</a:t>
            </a:r>
          </a:p>
        </p:txBody>
      </p:sp>
      <p:sp>
        <p:nvSpPr>
          <p:cNvPr id="34843" name="Text Box 27"/>
          <p:cNvSpPr txBox="1">
            <a:spLocks noChangeArrowheads="1"/>
          </p:cNvSpPr>
          <p:nvPr/>
        </p:nvSpPr>
        <p:spPr bwMode="auto">
          <a:xfrm>
            <a:off x="7319964" y="4724401"/>
            <a:ext cx="302577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2400" i="1" dirty="0"/>
              <a:t> – </a:t>
            </a:r>
            <a:r>
              <a:rPr lang="ru-RU" altLang="ru-RU" sz="2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проекция прямой</a:t>
            </a:r>
          </a:p>
        </p:txBody>
      </p:sp>
      <p:sp>
        <p:nvSpPr>
          <p:cNvPr id="34844" name="Text Box 28"/>
          <p:cNvSpPr txBox="1">
            <a:spLocks noChangeArrowheads="1"/>
          </p:cNvSpPr>
          <p:nvPr/>
        </p:nvSpPr>
        <p:spPr bwMode="auto">
          <a:xfrm>
            <a:off x="3475529" y="5262824"/>
            <a:ext cx="5400675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2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на плоскость </a:t>
            </a:r>
          </a:p>
          <a:p>
            <a:pPr>
              <a:spcBef>
                <a:spcPct val="50000"/>
              </a:spcBef>
            </a:pPr>
            <a:endParaRPr lang="ru-RU" altLang="ru-RU" sz="2400" dirty="0"/>
          </a:p>
        </p:txBody>
      </p:sp>
      <p:graphicFrame>
        <p:nvGraphicFramePr>
          <p:cNvPr id="34845" name="Object 29"/>
          <p:cNvGraphicFramePr>
            <a:graphicFrameLocks noChangeAspect="1"/>
          </p:cNvGraphicFramePr>
          <p:nvPr/>
        </p:nvGraphicFramePr>
        <p:xfrm>
          <a:off x="5735638" y="5445125"/>
          <a:ext cx="406400" cy="427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10" name="Формула" r:id="rId17" imgW="164880" imgH="164880" progId="Equation.3">
                  <p:embed/>
                </p:oleObj>
              </mc:Choice>
              <mc:Fallback>
                <p:oleObj name="Формула" r:id="rId17" imgW="164880" imgH="164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35638" y="5445125"/>
                        <a:ext cx="406400" cy="4270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847" name="Text Box 31"/>
          <p:cNvSpPr txBox="1">
            <a:spLocks noChangeArrowheads="1"/>
          </p:cNvSpPr>
          <p:nvPr/>
        </p:nvSpPr>
        <p:spPr bwMode="auto">
          <a:xfrm>
            <a:off x="6096000" y="5373688"/>
            <a:ext cx="86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2400" i="1"/>
              <a:t>то</a:t>
            </a:r>
          </a:p>
        </p:txBody>
      </p:sp>
      <p:sp>
        <p:nvSpPr>
          <p:cNvPr id="34849" name="Rectangle 33"/>
          <p:cNvSpPr>
            <a:spLocks noChangeArrowheads="1"/>
          </p:cNvSpPr>
          <p:nvPr/>
        </p:nvSpPr>
        <p:spPr bwMode="auto">
          <a:xfrm>
            <a:off x="1524001" y="3134797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34848" name="Object 32"/>
          <p:cNvGraphicFramePr>
            <a:graphicFrameLocks noChangeAspect="1"/>
          </p:cNvGraphicFramePr>
          <p:nvPr/>
        </p:nvGraphicFramePr>
        <p:xfrm>
          <a:off x="6672264" y="5367338"/>
          <a:ext cx="3024187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11" name="Формула" r:id="rId19" imgW="1409088" imgH="215806" progId="Equation.3">
                  <p:embed/>
                </p:oleObj>
              </mc:Choice>
              <mc:Fallback>
                <p:oleObj name="Формула" r:id="rId19" imgW="1409088" imgH="215806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72264" y="5367338"/>
                        <a:ext cx="3024187" cy="469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67080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48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48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48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48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48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48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48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48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48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4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48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48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48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48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48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48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48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48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48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48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48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48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48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48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48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48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48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48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4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48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48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48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3" dur="80"/>
                                        <p:tgtEl>
                                          <p:spTgt spid="3483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74" dur="80"/>
                                        <p:tgtEl>
                                          <p:spTgt spid="348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5" dur="80"/>
                                        <p:tgtEl>
                                          <p:spTgt spid="348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200"/>
                            </p:stCondLst>
                            <p:childTnLst>
                              <p:par>
                                <p:cTn id="7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48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48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48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 nodeType="afterGroup">
                            <p:stCondLst>
                              <p:cond delay="700"/>
                            </p:stCondLst>
                            <p:childTnLst>
                              <p:par>
                                <p:cTn id="83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85" dur="80"/>
                                        <p:tgtEl>
                                          <p:spTgt spid="3484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6" dur="80"/>
                                        <p:tgtEl>
                                          <p:spTgt spid="348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7" dur="80"/>
                                        <p:tgtEl>
                                          <p:spTgt spid="348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48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48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48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1200"/>
                            </p:stCondLst>
                            <p:childTnLst>
                              <p:par>
                                <p:cTn id="94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96" dur="80"/>
                                        <p:tgtEl>
                                          <p:spTgt spid="3484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97" dur="80"/>
                                        <p:tgtEl>
                                          <p:spTgt spid="348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8" dur="80"/>
                                        <p:tgtEl>
                                          <p:spTgt spid="348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 nodeType="afterGroup">
                            <p:stCondLst>
                              <p:cond delay="1840"/>
                            </p:stCondLst>
                            <p:childTnLst>
                              <p:par>
                                <p:cTn id="100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02" dur="80"/>
                                        <p:tgtEl>
                                          <p:spTgt spid="3484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03" dur="80"/>
                                        <p:tgtEl>
                                          <p:spTgt spid="348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4" dur="80"/>
                                        <p:tgtEl>
                                          <p:spTgt spid="348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 nodeType="afterGroup">
                            <p:stCondLst>
                              <p:cond delay="2360"/>
                            </p:stCondLst>
                            <p:childTnLst>
                              <p:par>
                                <p:cTn id="106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348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348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34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 nodeType="afterGroup">
                            <p:stCondLst>
                              <p:cond delay="2860"/>
                            </p:stCondLst>
                            <p:childTnLst>
                              <p:par>
                                <p:cTn id="112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4" dur="80"/>
                                        <p:tgtEl>
                                          <p:spTgt spid="3484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15" dur="80"/>
                                        <p:tgtEl>
                                          <p:spTgt spid="3484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6" dur="80"/>
                                        <p:tgtEl>
                                          <p:spTgt spid="3484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 nodeType="afterGroup">
                            <p:stCondLst>
                              <p:cond delay="2980"/>
                            </p:stCondLst>
                            <p:childTnLst>
                              <p:par>
                                <p:cTn id="118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348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348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348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22" grpId="0" animBg="1"/>
      <p:bldP spid="34827" grpId="0" animBg="1"/>
      <p:bldP spid="34828" grpId="0" animBg="1"/>
      <p:bldP spid="34829" grpId="0" animBg="1"/>
      <p:bldP spid="34837" grpId="0"/>
      <p:bldP spid="34842" grpId="0"/>
      <p:bldP spid="34843" grpId="0"/>
      <p:bldP spid="34844" grpId="0"/>
      <p:bldP spid="3484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19536" y="476672"/>
            <a:ext cx="8424936" cy="5386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buFont typeface="Wingdings 2" pitchFamily="18" charset="2"/>
              <a:buNone/>
            </a:pPr>
            <a:r>
              <a:rPr lang="ru-RU" altLang="ru-RU" sz="3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Применение знаний в стандартной ситуации</a:t>
            </a:r>
            <a:r>
              <a:rPr lang="en-US" altLang="ru-RU" sz="3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</a:t>
            </a:r>
            <a:endParaRPr lang="ru-RU" altLang="ru-RU" sz="3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 typeface="Wingdings 2" pitchFamily="18" charset="2"/>
              <a:buNone/>
            </a:pPr>
            <a:r>
              <a:rPr lang="ru-RU" altLang="ru-RU" sz="2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 задач.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alt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Задача №139 </a:t>
            </a:r>
            <a:r>
              <a:rPr lang="ru-RU" altLang="ru-RU" sz="2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(устно). 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altLang="ru-RU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некоторой точки 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altLang="ru-RU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проведены две наклонные.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altLang="ru-RU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Докажите, что: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altLang="ru-RU" sz="2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а)</a:t>
            </a:r>
            <a:r>
              <a:rPr lang="ru-RU" altLang="ru-RU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если наклонные равны,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altLang="ru-RU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то равны и их проекции;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altLang="ru-RU" sz="2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б) </a:t>
            </a:r>
            <a:r>
              <a:rPr lang="ru-RU" altLang="ru-RU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проекции наклонных</a:t>
            </a:r>
            <a:r>
              <a:rPr lang="en-US" altLang="ru-RU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Bb</a:t>
            </a:r>
            <a:endParaRPr lang="ru-RU" altLang="ru-RU" sz="24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 typeface="Wingdings 2" pitchFamily="18" charset="2"/>
              <a:buNone/>
            </a:pPr>
            <a:r>
              <a:rPr lang="ru-RU" altLang="ru-RU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равны, то равны наклонные; 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altLang="ru-RU" sz="2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в) </a:t>
            </a:r>
            <a:r>
              <a:rPr lang="ru-RU" altLang="ru-RU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наклонные не равны, 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altLang="ru-RU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 большая наклонная имеет 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altLang="ru-RU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большую проекцию.</a:t>
            </a:r>
          </a:p>
          <a:p>
            <a:pPr eaLnBrk="1" hangingPunct="1">
              <a:buFont typeface="Wingdings 2" pitchFamily="18" charset="2"/>
              <a:buNone/>
            </a:pPr>
            <a:endParaRPr lang="ru-RU" altLang="ru-RU" sz="2400" b="1" i="1" dirty="0">
              <a:solidFill>
                <a:srgbClr val="00B0F0"/>
              </a:solidFill>
            </a:endParaRPr>
          </a:p>
        </p:txBody>
      </p:sp>
      <p:sp>
        <p:nvSpPr>
          <p:cNvPr id="3" name="Параллелограмм 2"/>
          <p:cNvSpPr/>
          <p:nvPr/>
        </p:nvSpPr>
        <p:spPr>
          <a:xfrm>
            <a:off x="6672064" y="3284984"/>
            <a:ext cx="3672408" cy="1728192"/>
          </a:xfrm>
          <a:prstGeom prst="parallelogram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8508268" y="1268760"/>
            <a:ext cx="0" cy="2880320"/>
          </a:xfrm>
          <a:prstGeom prst="line">
            <a:avLst/>
          </a:prstGeom>
          <a:ln w="571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 flipH="1">
            <a:off x="7392144" y="1268760"/>
            <a:ext cx="1116124" cy="3164092"/>
          </a:xfrm>
          <a:prstGeom prst="line">
            <a:avLst/>
          </a:prstGeom>
          <a:ln w="571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8508268" y="1268760"/>
            <a:ext cx="1149660" cy="3164092"/>
          </a:xfrm>
          <a:prstGeom prst="line">
            <a:avLst/>
          </a:prstGeom>
          <a:ln w="571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 flipH="1">
            <a:off x="7680176" y="1268760"/>
            <a:ext cx="828092" cy="348992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flipH="1">
            <a:off x="7392144" y="4149080"/>
            <a:ext cx="1116124" cy="283772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8508268" y="4149080"/>
            <a:ext cx="1149660" cy="283772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 flipH="1">
            <a:off x="7680176" y="4149080"/>
            <a:ext cx="828092" cy="60960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6888088" y="4149080"/>
            <a:ext cx="3600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B</a:t>
            </a:r>
            <a:endParaRPr lang="ru-RU" sz="28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7126018" y="4507604"/>
            <a:ext cx="5934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B1</a:t>
            </a:r>
            <a:endParaRPr lang="ru-RU" sz="2800" b="1" dirty="0"/>
          </a:p>
        </p:txBody>
      </p:sp>
      <p:sp>
        <p:nvSpPr>
          <p:cNvPr id="27" name="TextBox 26"/>
          <p:cNvSpPr txBox="1"/>
          <p:nvPr/>
        </p:nvSpPr>
        <p:spPr>
          <a:xfrm>
            <a:off x="8286092" y="4192270"/>
            <a:ext cx="4443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H</a:t>
            </a:r>
            <a:endParaRPr lang="ru-RU" sz="2800" b="1" dirty="0"/>
          </a:p>
        </p:txBody>
      </p:sp>
      <p:sp>
        <p:nvSpPr>
          <p:cNvPr id="28" name="TextBox 27"/>
          <p:cNvSpPr txBox="1"/>
          <p:nvPr/>
        </p:nvSpPr>
        <p:spPr>
          <a:xfrm>
            <a:off x="9435752" y="4339077"/>
            <a:ext cx="46519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C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3658883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2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2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2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2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2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20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20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2000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19536" y="476673"/>
            <a:ext cx="842493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buFont typeface="Wingdings 2" pitchFamily="18" charset="2"/>
              <a:buNone/>
            </a:pPr>
            <a:endParaRPr lang="ru-RU" altLang="ru-RU" sz="2400" b="1" i="1" dirty="0">
              <a:solidFill>
                <a:srgbClr val="00B0F0"/>
              </a:solidFill>
            </a:endParaRPr>
          </a:p>
          <a:p>
            <a:pPr eaLnBrk="1" hangingPunct="1">
              <a:buFont typeface="Wingdings 2" pitchFamily="18" charset="2"/>
              <a:buNone/>
            </a:pPr>
            <a:r>
              <a:rPr lang="ru-RU" altLang="ru-RU" sz="2400" b="1" i="1" dirty="0">
                <a:solidFill>
                  <a:srgbClr val="FFFF00"/>
                </a:solidFill>
              </a:rPr>
              <a:t> </a:t>
            </a:r>
            <a:endParaRPr lang="ru-RU" altLang="ru-RU" sz="2400" b="1" i="1" dirty="0">
              <a:solidFill>
                <a:srgbClr val="00B0F0"/>
              </a:solidFill>
            </a:endParaRPr>
          </a:p>
        </p:txBody>
      </p:sp>
      <p:sp>
        <p:nvSpPr>
          <p:cNvPr id="3" name="Параллелограмм 2"/>
          <p:cNvSpPr/>
          <p:nvPr/>
        </p:nvSpPr>
        <p:spPr>
          <a:xfrm>
            <a:off x="6672064" y="3284984"/>
            <a:ext cx="3672408" cy="1728192"/>
          </a:xfrm>
          <a:prstGeom prst="parallelogram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8508268" y="1268760"/>
            <a:ext cx="0" cy="2880320"/>
          </a:xfrm>
          <a:prstGeom prst="line">
            <a:avLst/>
          </a:prstGeom>
          <a:ln w="571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 flipH="1">
            <a:off x="7392144" y="1268760"/>
            <a:ext cx="1116124" cy="3164092"/>
          </a:xfrm>
          <a:prstGeom prst="line">
            <a:avLst/>
          </a:prstGeom>
          <a:ln w="571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8508268" y="1268760"/>
            <a:ext cx="1149660" cy="3164092"/>
          </a:xfrm>
          <a:prstGeom prst="line">
            <a:avLst/>
          </a:prstGeom>
          <a:ln w="571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 flipH="1">
            <a:off x="7680176" y="1268760"/>
            <a:ext cx="828092" cy="348992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flipH="1">
            <a:off x="7392144" y="4149080"/>
            <a:ext cx="1116124" cy="283772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8508268" y="4149080"/>
            <a:ext cx="1149660" cy="283772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 flipH="1">
            <a:off x="7680176" y="4149080"/>
            <a:ext cx="828092" cy="60960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6888088" y="4149080"/>
            <a:ext cx="3600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B</a:t>
            </a:r>
            <a:endParaRPr lang="ru-RU" sz="28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7126018" y="4507604"/>
            <a:ext cx="5934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B1</a:t>
            </a:r>
            <a:endParaRPr lang="ru-RU" sz="2800" b="1" dirty="0"/>
          </a:p>
        </p:txBody>
      </p:sp>
      <p:sp>
        <p:nvSpPr>
          <p:cNvPr id="27" name="TextBox 26"/>
          <p:cNvSpPr txBox="1"/>
          <p:nvPr/>
        </p:nvSpPr>
        <p:spPr>
          <a:xfrm>
            <a:off x="8286092" y="4192270"/>
            <a:ext cx="4443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H</a:t>
            </a:r>
            <a:endParaRPr lang="ru-RU" sz="2800" b="1" dirty="0"/>
          </a:p>
        </p:txBody>
      </p:sp>
      <p:sp>
        <p:nvSpPr>
          <p:cNvPr id="28" name="TextBox 27"/>
          <p:cNvSpPr txBox="1"/>
          <p:nvPr/>
        </p:nvSpPr>
        <p:spPr>
          <a:xfrm>
            <a:off x="9435752" y="4339077"/>
            <a:ext cx="46519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C</a:t>
            </a:r>
            <a:endParaRPr lang="ru-RU" sz="28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8286092" y="808098"/>
            <a:ext cx="4507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/>
              <a:t>А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1757772" y="464000"/>
                <a:ext cx="8748464" cy="61171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2400" dirty="0">
                    <a:solidFill>
                      <a:srgbClr val="00B0F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Дано:</a:t>
                </a:r>
                <a:r>
                  <a:rPr lang="ru-RU" sz="2400" dirty="0">
                    <a:solidFill>
                      <a:srgbClr val="FFFF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>
                    <a:solidFill>
                      <a:srgbClr val="FFFF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AH</a:t>
                </a:r>
                <a14:m>
                  <m:oMath xmlns:m="http://schemas.openxmlformats.org/officeDocument/2006/math">
                    <m:r>
                      <a:rPr lang="en-US" sz="2400" b="0" i="1">
                        <a:solidFill>
                          <a:srgbClr val="FFFF00"/>
                        </a:solidFill>
                        <a:latin typeface="Cambria Math"/>
                      </a:rPr>
                      <m:t>⊥</m:t>
                    </m:r>
                    <m:r>
                      <a:rPr lang="el-GR" sz="2400" b="0" i="1">
                        <a:solidFill>
                          <a:srgbClr val="FFFF00"/>
                        </a:solidFill>
                        <a:latin typeface="Cambria Math"/>
                      </a:rPr>
                      <m:t>𝛼</m:t>
                    </m:r>
                    <m:r>
                      <a:rPr lang="en-US" sz="2400" b="0" i="1">
                        <a:solidFill>
                          <a:srgbClr val="FFFF00"/>
                        </a:solidFill>
                        <a:latin typeface="Cambria Math"/>
                      </a:rPr>
                      <m:t>, </m:t>
                    </m:r>
                    <m:r>
                      <a:rPr lang="en-US" sz="2400" b="0" i="1">
                        <a:solidFill>
                          <a:srgbClr val="FFFF00"/>
                        </a:solidFill>
                        <a:latin typeface="Cambria Math"/>
                      </a:rPr>
                      <m:t>𝐴𝐵</m:t>
                    </m:r>
                    <m:r>
                      <a:rPr lang="en-US" sz="2400" b="0" i="1">
                        <a:solidFill>
                          <a:srgbClr val="FFFF00"/>
                        </a:solidFill>
                        <a:latin typeface="Cambria Math"/>
                      </a:rPr>
                      <m:t>, </m:t>
                    </m:r>
                    <m:r>
                      <a:rPr lang="en-US" sz="2400" b="0" i="1">
                        <a:solidFill>
                          <a:srgbClr val="FFFF00"/>
                        </a:solidFill>
                        <a:latin typeface="Cambria Math"/>
                      </a:rPr>
                      <m:t>𝐴𝐶</m:t>
                    </m:r>
                    <m:r>
                      <a:rPr lang="en-US" sz="2400" b="0" i="1">
                        <a:solidFill>
                          <a:srgbClr val="FFFF00"/>
                        </a:solidFill>
                        <a:latin typeface="Cambria Math"/>
                      </a:rPr>
                      <m:t>−наклонные;</m:t>
                    </m:r>
                  </m:oMath>
                </a14:m>
                <a:endParaRPr lang="ru-RU" sz="2400" i="1" dirty="0">
                  <a:solidFill>
                    <a:srgbClr val="FFFF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ru-RU" sz="2400" dirty="0">
                    <a:solidFill>
                      <a:srgbClr val="FFFF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а) АВ=АС; б)ВН=НС; в) АВ1</a:t>
                </a:r>
                <a:r>
                  <a:rPr lang="en-US" sz="2400" dirty="0">
                    <a:solidFill>
                      <a:srgbClr val="FFFF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&gt;AC.</a:t>
                </a:r>
              </a:p>
              <a:p>
                <a:r>
                  <a:rPr lang="ru-RU" sz="2400" dirty="0">
                    <a:solidFill>
                      <a:srgbClr val="00B0F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Доказать:</a:t>
                </a:r>
                <a:r>
                  <a:rPr lang="ru-RU" sz="2400" dirty="0">
                    <a:solidFill>
                      <a:srgbClr val="FFFF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а)</a:t>
                </a:r>
                <a14:m>
                  <m:oMath xmlns:m="http://schemas.openxmlformats.org/officeDocument/2006/math">
                    <m:r>
                      <a:rPr lang="en-US" sz="2400" b="0" i="1">
                        <a:solidFill>
                          <a:srgbClr val="FFFF00"/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ru-RU" sz="2400" dirty="0">
                    <a:solidFill>
                      <a:srgbClr val="FFFF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ВН=НС; б) АВ=АС;</a:t>
                </a:r>
              </a:p>
              <a:p>
                <a:r>
                  <a:rPr lang="ru-RU" sz="2400" dirty="0">
                    <a:solidFill>
                      <a:srgbClr val="FFFF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в)В1Н</a:t>
                </a:r>
                <a:r>
                  <a:rPr lang="en-US" sz="2400" dirty="0">
                    <a:solidFill>
                      <a:srgbClr val="FFFF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&gt;CH.</a:t>
                </a:r>
                <a:endParaRPr lang="ru-RU" sz="2400" dirty="0">
                  <a:solidFill>
                    <a:srgbClr val="FFFF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ru-RU" sz="2400" dirty="0">
                    <a:solidFill>
                      <a:srgbClr val="00B0F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Доказательство:</a:t>
                </a:r>
              </a:p>
              <a:p>
                <a:pPr marL="457200" indent="-457200">
                  <a:buAutoNum type="arabicPeriod"/>
                </a:pPr>
                <a:r>
                  <a:rPr lang="ru-RU" sz="2400" dirty="0">
                    <a:solidFill>
                      <a:srgbClr val="FFFF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Рассмотрим треугольники </a:t>
                </a:r>
              </a:p>
              <a:p>
                <a:r>
                  <a:rPr lang="ru-RU" sz="2400" dirty="0">
                    <a:solidFill>
                      <a:srgbClr val="FFFF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АВН и АСН, АН-…</a:t>
                </a:r>
              </a:p>
              <a:p>
                <a:r>
                  <a:rPr lang="ru-RU" sz="2400" dirty="0">
                    <a:solidFill>
                      <a:srgbClr val="00B0F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а)</a:t>
                </a:r>
                <a:r>
                  <a:rPr lang="ru-RU" sz="2400" dirty="0">
                    <a:solidFill>
                      <a:srgbClr val="FFFF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АВ=АС…  </a:t>
                </a:r>
                <a14:m>
                  <m:oMath xmlns:m="http://schemas.openxmlformats.org/officeDocument/2006/math">
                    <m:r>
                      <a:rPr lang="ru-RU" sz="2400" b="0" i="1">
                        <a:solidFill>
                          <a:srgbClr val="FFFF00"/>
                        </a:solidFill>
                        <a:latin typeface="Cambria Math"/>
                      </a:rPr>
                      <m:t>⇒</m:t>
                    </m:r>
                  </m:oMath>
                </a14:m>
                <a:r>
                  <a:rPr lang="ru-RU" sz="2400" dirty="0">
                    <a:solidFill>
                      <a:srgbClr val="FFFF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треугольники…,</a:t>
                </a:r>
              </a:p>
              <a:p>
                <a:r>
                  <a:rPr lang="ru-RU" sz="2400" dirty="0">
                    <a:solidFill>
                      <a:srgbClr val="FFFF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Значит, </a:t>
                </a:r>
                <a:r>
                  <a:rPr lang="ru-RU" sz="2400" dirty="0">
                    <a:solidFill>
                      <a:srgbClr val="00B0F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ВН=</a:t>
                </a:r>
                <a:r>
                  <a:rPr lang="ru-RU" sz="2400" dirty="0">
                    <a:solidFill>
                      <a:srgbClr val="FFFF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… ;</a:t>
                </a:r>
              </a:p>
              <a:p>
                <a:r>
                  <a:rPr lang="ru-RU" sz="2400" dirty="0">
                    <a:solidFill>
                      <a:srgbClr val="00B0F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б) </a:t>
                </a:r>
                <a:r>
                  <a:rPr lang="ru-RU" sz="2400" dirty="0">
                    <a:solidFill>
                      <a:srgbClr val="FFFF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эти треугольники равны,</a:t>
                </a:r>
              </a:p>
              <a:p>
                <a:r>
                  <a:rPr lang="ru-RU" sz="2400" dirty="0">
                    <a:solidFill>
                      <a:srgbClr val="FFFF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но уже по двум… </a:t>
                </a:r>
                <a14:m>
                  <m:oMath xmlns:m="http://schemas.openxmlformats.org/officeDocument/2006/math">
                    <m:r>
                      <a:rPr lang="ru-RU" sz="2400" b="0" i="1">
                        <a:solidFill>
                          <a:srgbClr val="FFFF00"/>
                        </a:solidFill>
                        <a:latin typeface="Cambria Math"/>
                      </a:rPr>
                      <m:t>⇒</m:t>
                    </m:r>
                  </m:oMath>
                </a14:m>
                <a:r>
                  <a:rPr lang="ru-RU" sz="2400" dirty="0">
                    <a:solidFill>
                      <a:srgbClr val="FFFF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400" dirty="0">
                    <a:solidFill>
                      <a:srgbClr val="00B0F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АВ=АС</a:t>
                </a:r>
                <a:r>
                  <a:rPr lang="ru-RU" sz="2400" dirty="0">
                    <a:solidFill>
                      <a:srgbClr val="FFFF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;</a:t>
                </a:r>
                <a:endParaRPr lang="en-US" sz="2400" dirty="0">
                  <a:solidFill>
                    <a:srgbClr val="FFFF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sz="2400" dirty="0">
                    <a:solidFill>
                      <a:srgbClr val="FFFF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400" dirty="0">
                    <a:solidFill>
                      <a:srgbClr val="00B0F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в) </a:t>
                </a:r>
                <a:r>
                  <a:rPr lang="ru-RU" sz="2400" dirty="0">
                    <a:solidFill>
                      <a:srgbClr val="FFFF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АВ1</a:t>
                </a:r>
                <a:r>
                  <a:rPr lang="en-US" sz="2400" dirty="0">
                    <a:solidFill>
                      <a:srgbClr val="FFFF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&gt;AC </a:t>
                </a:r>
                <a:r>
                  <a:rPr lang="ru-RU" sz="2400" dirty="0">
                    <a:solidFill>
                      <a:srgbClr val="FFFF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r>
                  <a:rPr lang="en-US" sz="2400" dirty="0">
                    <a:solidFill>
                      <a:srgbClr val="FFFF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400" dirty="0">
                    <a:solidFill>
                      <a:srgbClr val="FFFF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По теореме</a:t>
                </a:r>
              </a:p>
              <a:p>
                <a:r>
                  <a:rPr lang="ru-RU" sz="2400" dirty="0">
                    <a:solidFill>
                      <a:srgbClr val="FFFF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Пифагора В1Н=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2400" i="1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US" sz="2400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>
                                <a:solidFill>
                                  <a:srgbClr val="FFFF00"/>
                                </a:solidFill>
                                <a:latin typeface="Cambria Math"/>
                              </a:rPr>
                              <m:t>𝐴𝐵</m:t>
                            </m:r>
                            <m:r>
                              <a:rPr lang="en-US" sz="2400" b="0" i="1">
                                <a:solidFill>
                                  <a:srgbClr val="FFFF00"/>
                                </a:solidFill>
                                <a:latin typeface="Cambria Math"/>
                              </a:rPr>
                              <m:t>1</m:t>
                            </m:r>
                          </m:e>
                          <m:sup>
                            <m:r>
                              <a:rPr lang="en-US" sz="2400" b="0" i="1">
                                <a:solidFill>
                                  <a:srgbClr val="FFFF00"/>
                                </a:solidFill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2400" b="0" i="1">
                            <a:solidFill>
                              <a:srgbClr val="FFFF00"/>
                            </a:solidFill>
                            <a:latin typeface="Cambria Math"/>
                          </a:rPr>
                          <m:t>−</m:t>
                        </m:r>
                        <m:sSup>
                          <m:sSupPr>
                            <m:ctrlPr>
                              <a:rPr lang="en-US" sz="2400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>
                                <a:solidFill>
                                  <a:srgbClr val="FFFF00"/>
                                </a:solidFill>
                                <a:latin typeface="Cambria Math"/>
                              </a:rPr>
                              <m:t>𝐴𝐻</m:t>
                            </m:r>
                          </m:e>
                          <m:sup>
                            <m:r>
                              <a:rPr lang="en-US" sz="2400" b="0" i="1">
                                <a:solidFill>
                                  <a:srgbClr val="FFFF00"/>
                                </a:solidFill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e>
                    </m:rad>
                    <m:r>
                      <a:rPr lang="en-US" sz="2400" b="0">
                        <a:solidFill>
                          <a:srgbClr val="FFFF00"/>
                        </a:solidFill>
                        <a:latin typeface="Cambria Math"/>
                      </a:rPr>
                      <m:t>;  </m:t>
                    </m:r>
                  </m:oMath>
                </a14:m>
                <a:endParaRPr lang="en-US" sz="2400" dirty="0">
                  <a:solidFill>
                    <a:srgbClr val="FFFF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sz="2400" dirty="0">
                    <a:solidFill>
                      <a:srgbClr val="FFFF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HC=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2400" i="1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US" sz="2400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>
                                <a:solidFill>
                                  <a:srgbClr val="FFFF00"/>
                                </a:solidFill>
                                <a:latin typeface="Cambria Math"/>
                              </a:rPr>
                              <m:t>𝐴𝐶</m:t>
                            </m:r>
                          </m:e>
                          <m:sup>
                            <m:r>
                              <a:rPr lang="en-US" sz="2400" b="0" i="1">
                                <a:solidFill>
                                  <a:srgbClr val="FFFF00"/>
                                </a:solidFill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2400" b="0" i="1">
                            <a:solidFill>
                              <a:srgbClr val="FFFF00"/>
                            </a:solidFill>
                            <a:latin typeface="Cambria Math"/>
                          </a:rPr>
                          <m:t>−</m:t>
                        </m:r>
                        <m:sSup>
                          <m:sSupPr>
                            <m:ctrlPr>
                              <a:rPr lang="en-US" sz="2400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>
                                <a:solidFill>
                                  <a:srgbClr val="FFFF00"/>
                                </a:solidFill>
                                <a:latin typeface="Cambria Math"/>
                              </a:rPr>
                              <m:t>𝐴𝐻</m:t>
                            </m:r>
                          </m:e>
                          <m:sup>
                            <m:r>
                              <a:rPr lang="en-US" sz="2400" b="0" i="1">
                                <a:solidFill>
                                  <a:srgbClr val="FFFF00"/>
                                </a:solidFill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e>
                    </m:rad>
                  </m:oMath>
                </a14:m>
                <a:r>
                  <a:rPr lang="en-US" sz="2400" dirty="0">
                    <a:solidFill>
                      <a:srgbClr val="FFFF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;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dirty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dirty="0">
                            <a:solidFill>
                              <a:srgbClr val="FFFF00"/>
                            </a:solidFill>
                            <a:latin typeface="Cambria Math"/>
                          </a:rPr>
                          <m:t>𝐵</m:t>
                        </m:r>
                        <m:r>
                          <a:rPr lang="en-US" sz="2400" b="0" i="1" dirty="0">
                            <a:solidFill>
                              <a:srgbClr val="FFFF00"/>
                            </a:solidFill>
                            <a:latin typeface="Cambria Math"/>
                          </a:rPr>
                          <m:t>1</m:t>
                        </m:r>
                        <m:r>
                          <a:rPr lang="en-US" sz="2400" b="0" i="1" dirty="0">
                            <a:solidFill>
                              <a:srgbClr val="FFFF00"/>
                            </a:solidFill>
                            <a:latin typeface="Cambria Math"/>
                          </a:rPr>
                          <m:t>𝐴</m:t>
                        </m:r>
                      </m:e>
                      <m:sup>
                        <m:r>
                          <a:rPr lang="en-US" sz="2400" b="0" i="1" dirty="0">
                            <a:solidFill>
                              <a:srgbClr val="FFFF0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2400" b="0" i="1" dirty="0">
                        <a:solidFill>
                          <a:srgbClr val="FFFF00"/>
                        </a:solidFill>
                        <a:latin typeface="Cambria Math"/>
                      </a:rPr>
                      <m:t>&gt;</m:t>
                    </m:r>
                    <m:sSup>
                      <m:sSupPr>
                        <m:ctrlPr>
                          <a:rPr lang="en-US" sz="2400" i="1" dirty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dirty="0">
                            <a:solidFill>
                              <a:srgbClr val="FFFF00"/>
                            </a:solidFill>
                            <a:latin typeface="Cambria Math"/>
                          </a:rPr>
                          <m:t>𝐶𝐴</m:t>
                        </m:r>
                      </m:e>
                      <m:sup>
                        <m:r>
                          <a:rPr lang="en-US" sz="2400" b="0" i="1" dirty="0">
                            <a:solidFill>
                              <a:srgbClr val="FFFF0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ru-RU" sz="2400" b="0" i="1">
                        <a:solidFill>
                          <a:srgbClr val="FFFF00"/>
                        </a:solidFill>
                        <a:latin typeface="Cambria Math"/>
                      </a:rPr>
                      <m:t>⇒</m:t>
                    </m:r>
                  </m:oMath>
                </a14:m>
                <a:r>
                  <a:rPr lang="en-US" sz="2400" dirty="0">
                    <a:solidFill>
                      <a:srgbClr val="FFFF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dirty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dirty="0">
                            <a:solidFill>
                              <a:srgbClr val="FFFF00"/>
                            </a:solidFill>
                            <a:latin typeface="Cambria Math"/>
                          </a:rPr>
                          <m:t>𝐴𝐵</m:t>
                        </m:r>
                        <m:r>
                          <a:rPr lang="en-US" sz="2400" b="0" i="1" dirty="0">
                            <a:solidFill>
                              <a:srgbClr val="FFFF00"/>
                            </a:solidFill>
                            <a:latin typeface="Cambria Math"/>
                          </a:rPr>
                          <m:t>1</m:t>
                        </m:r>
                      </m:e>
                      <m:sup>
                        <m:r>
                          <a:rPr lang="en-US" sz="2400" b="0" i="1" dirty="0">
                            <a:solidFill>
                              <a:srgbClr val="FFFF0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2400" b="0" i="1" dirty="0">
                        <a:solidFill>
                          <a:srgbClr val="FFFF00"/>
                        </a:solidFill>
                        <a:latin typeface="Cambria Math"/>
                      </a:rPr>
                      <m:t>−</m:t>
                    </m:r>
                    <m:sSup>
                      <m:sSupPr>
                        <m:ctrlPr>
                          <a:rPr lang="en-US" sz="2400" i="1" dirty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dirty="0">
                            <a:solidFill>
                              <a:srgbClr val="FFFF00"/>
                            </a:solidFill>
                            <a:latin typeface="Cambria Math"/>
                          </a:rPr>
                          <m:t>𝐴𝐻</m:t>
                        </m:r>
                      </m:e>
                      <m:sup>
                        <m:r>
                          <a:rPr lang="en-US" sz="2400" b="0" i="1" dirty="0">
                            <a:solidFill>
                              <a:srgbClr val="FFFF0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2400" b="0" i="1" dirty="0">
                        <a:solidFill>
                          <a:srgbClr val="FFFF00"/>
                        </a:solidFill>
                        <a:latin typeface="Cambria Math"/>
                      </a:rPr>
                      <m:t>&gt;</m:t>
                    </m:r>
                    <m:sSup>
                      <m:sSupPr>
                        <m:ctrlPr>
                          <a:rPr lang="en-US" sz="2400" i="1" dirty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dirty="0">
                            <a:solidFill>
                              <a:srgbClr val="FFFF00"/>
                            </a:solidFill>
                            <a:latin typeface="Cambria Math"/>
                          </a:rPr>
                          <m:t>𝐴𝐶</m:t>
                        </m:r>
                      </m:e>
                      <m:sup>
                        <m:r>
                          <a:rPr lang="en-US" sz="2400" b="0" i="1" dirty="0">
                            <a:solidFill>
                              <a:srgbClr val="FFFF0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2400" b="0" i="1" dirty="0">
                        <a:solidFill>
                          <a:srgbClr val="FFFF00"/>
                        </a:solidFill>
                        <a:latin typeface="Cambria Math"/>
                      </a:rPr>
                      <m:t>−</m:t>
                    </m:r>
                    <m:sSup>
                      <m:sSupPr>
                        <m:ctrlPr>
                          <a:rPr lang="en-US" sz="2400" i="1" dirty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dirty="0">
                            <a:solidFill>
                              <a:srgbClr val="FFFF00"/>
                            </a:solidFill>
                            <a:latin typeface="Cambria Math"/>
                          </a:rPr>
                          <m:t>𝐴𝐻</m:t>
                        </m:r>
                      </m:e>
                      <m:sup>
                        <m:r>
                          <a:rPr lang="en-US" sz="2400" b="0" i="1" dirty="0">
                            <a:solidFill>
                              <a:srgbClr val="FFFF0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ru-RU" sz="2400" b="0" i="1">
                        <a:solidFill>
                          <a:srgbClr val="FFFF00"/>
                        </a:solidFill>
                        <a:latin typeface="Cambria Math"/>
                      </a:rPr>
                      <m:t>⇒</m:t>
                    </m:r>
                  </m:oMath>
                </a14:m>
                <a:r>
                  <a:rPr lang="ru-RU" sz="2400" dirty="0">
                    <a:solidFill>
                      <a:srgbClr val="FFFF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ru-RU" sz="2400" b="0" i="1">
                        <a:solidFill>
                          <a:srgbClr val="FFFF00"/>
                        </a:solidFill>
                        <a:latin typeface="Cambria Math"/>
                      </a:rPr>
                      <m:t>⇒ </m:t>
                    </m:r>
                  </m:oMath>
                </a14:m>
                <a:r>
                  <a:rPr lang="ru-RU" sz="2400" dirty="0">
                    <a:solidFill>
                      <a:srgbClr val="00B0F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В1Н</a:t>
                </a:r>
                <a:r>
                  <a:rPr lang="en-US" sz="2400" dirty="0">
                    <a:solidFill>
                      <a:srgbClr val="00B0F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&gt;CH</a:t>
                </a:r>
                <a:r>
                  <a:rPr lang="en-US" sz="2400" dirty="0">
                    <a:solidFill>
                      <a:srgbClr val="FFFF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  <a:p>
                <a:endParaRPr lang="ru-RU" sz="2400" b="1" dirty="0">
                  <a:solidFill>
                    <a:srgbClr val="FFFF00"/>
                  </a:solidFill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7772" y="464000"/>
                <a:ext cx="8748464" cy="6117124"/>
              </a:xfrm>
              <a:prstGeom prst="rect">
                <a:avLst/>
              </a:prstGeom>
              <a:blipFill rotWithShape="0">
                <a:blip r:embed="rId2"/>
                <a:stretch>
                  <a:fillRect l="-1045" t="-79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02089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0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0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20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60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20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2000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2000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2000"/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2000"/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2000"/>
                                        <p:tgtEl>
                                          <p:spTgt spid="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2000"/>
                                        <p:tgtEl>
                                          <p:spTgt spid="1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2000"/>
                                        <p:tgtEl>
                                          <p:spTgt spid="1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2000"/>
                                        <p:tgtEl>
                                          <p:spTgt spid="1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2000"/>
                                        <p:tgtEl>
                                          <p:spTgt spid="1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ru-RU" sz="32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Ответить на вопросы:</a:t>
            </a:r>
            <a:endParaRPr lang="ru-RU" sz="3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20624" indent="-384048">
              <a:buFont typeface="Wingdings" panose="05000000000000000000" pitchFamily="2" charset="2"/>
              <a:buChar char="q"/>
              <a:defRPr/>
            </a:pPr>
            <a:r>
              <a:rPr lang="ru-RU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Отвечая на вопросы </a:t>
            </a:r>
            <a:r>
              <a:rPr lang="ru-RU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два варианта</a:t>
            </a:r>
            <a:r>
              <a:rPr lang="ru-RU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 установить </a:t>
            </a:r>
            <a:r>
              <a:rPr lang="ru-RU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истинность</a:t>
            </a:r>
            <a:r>
              <a:rPr lang="ru-RU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или </a:t>
            </a:r>
            <a:r>
              <a:rPr lang="ru-RU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ложность</a:t>
            </a:r>
            <a:r>
              <a:rPr lang="ru-RU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высказывания,  поставив  в  таблице соответственно </a:t>
            </a:r>
            <a:r>
              <a:rPr lang="en-US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знаки  </a:t>
            </a:r>
            <a:r>
              <a:rPr lang="ru-RU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«+»</a:t>
            </a:r>
            <a:r>
              <a:rPr lang="ru-RU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или</a:t>
            </a:r>
          </a:p>
          <a:p>
            <a:pPr marL="36576" indent="0">
              <a:buNone/>
              <a:defRPr/>
            </a:pPr>
            <a:r>
              <a:rPr lang="ru-RU" sz="2800" b="1" dirty="0">
                <a:solidFill>
                  <a:srgbClr val="FFFF00"/>
                </a:solidFill>
              </a:rPr>
              <a:t> </a:t>
            </a:r>
            <a:r>
              <a:rPr lang="ru-RU" sz="2800" u="sng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«-»</a:t>
            </a:r>
            <a:r>
              <a:rPr lang="ru-RU" sz="2800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20624" indent="-384048">
              <a:buFont typeface="Wingdings" panose="05000000000000000000" pitchFamily="2" charset="2"/>
              <a:buChar char="q"/>
              <a:defRPr/>
            </a:pPr>
            <a:r>
              <a:rPr lang="ru-RU" sz="2800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После чего проверим ответы </a:t>
            </a:r>
            <a:r>
              <a:rPr lang="ru-RU" sz="2800" u="sng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  <a:endParaRPr lang="ru-RU" sz="2800" u="sng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576" indent="0">
              <a:buNone/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52399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3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3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3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981200" y="500064"/>
            <a:ext cx="8229600" cy="5824537"/>
          </a:xfrm>
        </p:spPr>
        <p:txBody>
          <a:bodyPr>
            <a:normAutofit/>
          </a:bodyPr>
          <a:lstStyle/>
          <a:p>
            <a:pPr marL="514350" indent="-514350">
              <a:buFont typeface="Wingdings 2"/>
              <a:buAutoNum type="arabicPeriod"/>
              <a:defRPr/>
            </a:pP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Верно ли, что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две прямые, параллельные одной плоскости, перпендикулярны </a:t>
            </a:r>
            <a:r>
              <a:rPr lang="ru-RU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(две прямые, перпендикулярные к одной плоскости, параллельны)?</a:t>
            </a:r>
          </a:p>
          <a:p>
            <a:pPr marL="514350" indent="-514350">
              <a:buFont typeface="Wingdings 2"/>
              <a:buAutoNum type="arabicPeriod"/>
              <a:defRPr/>
            </a:pPr>
            <a:endParaRPr lang="ru-RU" sz="2400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Wingdings 2"/>
              <a:buAutoNum type="arabicPeriod"/>
              <a:defRPr/>
            </a:pP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Может ли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прямая, перпендикулярная к плоскости, быть скрещивающейся с прямой, лежащей в этой плоскости </a:t>
            </a:r>
            <a:r>
              <a:rPr lang="ru-RU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(прямая, перпендикулярная к плоскости, быть параллельна прямой, лежащей в этой плоскости)?</a:t>
            </a:r>
          </a:p>
          <a:p>
            <a:pPr marL="514350" indent="-514350">
              <a:buFont typeface="Wingdings 2"/>
              <a:buAutoNum type="arabicPeriod"/>
              <a:defRPr/>
            </a:pPr>
            <a:endParaRPr lang="ru-RU" sz="2400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Wingdings 2"/>
              <a:buAutoNum type="arabicPeriod"/>
              <a:defRPr/>
            </a:pP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Верно ли, что прямая перпендикулярна к плоскости, если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она перпендикулярна к двум прямым этой плоскости </a:t>
            </a:r>
            <a:r>
              <a:rPr lang="ru-RU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(она перпендикулярна к двум прямым, параллельным этой плоскости)?</a:t>
            </a:r>
          </a:p>
          <a:p>
            <a:pPr marL="514350" indent="-514350">
              <a:buFont typeface="Wingdings 2"/>
              <a:buAutoNum type="arabicPeriod"/>
              <a:defRPr/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791236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3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31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3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981200" y="1000126"/>
            <a:ext cx="8229600" cy="5324475"/>
          </a:xfrm>
        </p:spPr>
        <p:txBody>
          <a:bodyPr>
            <a:normAutofit/>
          </a:bodyPr>
          <a:lstStyle/>
          <a:p>
            <a:pPr marL="360000" indent="0">
              <a:buNone/>
              <a:defRPr/>
            </a:pPr>
            <a:r>
              <a:rPr lang="ru-RU" sz="2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Могут ли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две скрещивающиеся прямые        быть перпендикулярными к одной плоскости </a:t>
            </a:r>
            <a:r>
              <a:rPr lang="ru-RU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(две пересекающиеся прямые быть перпендикулярными к одной плоскости)?</a:t>
            </a:r>
            <a:endParaRPr lang="ru-RU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0000" indent="0">
              <a:buNone/>
              <a:defRPr/>
            </a:pPr>
            <a:r>
              <a:rPr lang="ru-RU" sz="28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 </a:t>
            </a:r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Верно ли, что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любая из трех взаимно перпендикулярных прямых перпендикулярна к плоскости двух других прямых </a:t>
            </a:r>
            <a:r>
              <a:rPr lang="ru-RU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(две прямые в пространстве, перпендикулярные к третьей прямой, параллельны)?</a:t>
            </a:r>
          </a:p>
          <a:p>
            <a:pPr marL="514350" indent="-514350">
              <a:buFont typeface="+mj-lt"/>
              <a:buAutoNum type="arabicPeriod"/>
              <a:defRPr/>
            </a:pP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152860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3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3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62213" y="692151"/>
            <a:ext cx="8229600" cy="1439863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2000" b="1" dirty="0">
                <a:solidFill>
                  <a:srgbClr val="FF0000"/>
                </a:solidFill>
              </a:rPr>
              <a:t>Критерии оценок</a:t>
            </a:r>
            <a:br>
              <a:rPr lang="ru-RU" sz="2000" b="1" dirty="0">
                <a:solidFill>
                  <a:srgbClr val="FF0000"/>
                </a:solidFill>
              </a:rPr>
            </a:br>
            <a:r>
              <a:rPr lang="en-US" sz="2000" b="1" dirty="0"/>
              <a:t>5</a:t>
            </a:r>
            <a:r>
              <a:rPr lang="ru-RU" sz="2000" b="1" dirty="0"/>
              <a:t> правильных ответов – </a:t>
            </a:r>
            <a:r>
              <a:rPr lang="ru-RU" sz="2000" b="1" dirty="0">
                <a:solidFill>
                  <a:srgbClr val="FF0000"/>
                </a:solidFill>
              </a:rPr>
              <a:t>«5»</a:t>
            </a:r>
            <a:r>
              <a:rPr lang="ru-RU" sz="2000" b="1" dirty="0"/>
              <a:t/>
            </a:r>
            <a:br>
              <a:rPr lang="ru-RU" sz="2000" b="1" dirty="0"/>
            </a:br>
            <a:r>
              <a:rPr lang="en-US" sz="2000" b="1" dirty="0"/>
              <a:t>4</a:t>
            </a:r>
            <a:r>
              <a:rPr lang="ru-RU" sz="2000" b="1" dirty="0"/>
              <a:t> правильных ответа – «</a:t>
            </a:r>
            <a:r>
              <a:rPr lang="ru-RU" sz="2000" b="1" dirty="0">
                <a:solidFill>
                  <a:srgbClr val="00B0F0"/>
                </a:solidFill>
              </a:rPr>
              <a:t>4</a:t>
            </a:r>
            <a:r>
              <a:rPr lang="ru-RU" sz="2000" b="1" dirty="0"/>
              <a:t>»</a:t>
            </a:r>
            <a:br>
              <a:rPr lang="ru-RU" sz="2000" b="1" dirty="0"/>
            </a:br>
            <a:r>
              <a:rPr lang="en-US" sz="2000" b="1" dirty="0"/>
              <a:t>3</a:t>
            </a:r>
            <a:r>
              <a:rPr lang="ru-RU" sz="2000" b="1" dirty="0"/>
              <a:t> правильных ответа – </a:t>
            </a:r>
            <a:r>
              <a:rPr lang="ru-RU" sz="2000" b="1" dirty="0">
                <a:solidFill>
                  <a:srgbClr val="FFFF00"/>
                </a:solidFill>
              </a:rPr>
              <a:t>«</a:t>
            </a:r>
            <a:r>
              <a:rPr lang="en-US" sz="2000" b="1" dirty="0">
                <a:solidFill>
                  <a:srgbClr val="FFFF00"/>
                </a:solidFill>
              </a:rPr>
              <a:t>3</a:t>
            </a:r>
            <a:r>
              <a:rPr lang="ru-RU" sz="2000" b="1" dirty="0">
                <a:solidFill>
                  <a:srgbClr val="FFFF00"/>
                </a:solidFill>
              </a:rPr>
              <a:t>»</a:t>
            </a:r>
            <a:r>
              <a:rPr lang="en-US" sz="2000" b="1" dirty="0">
                <a:solidFill>
                  <a:srgbClr val="FFFF00"/>
                </a:solidFill>
              </a:rPr>
              <a:t/>
            </a:r>
            <a:br>
              <a:rPr lang="en-US" sz="2000" b="1" dirty="0">
                <a:solidFill>
                  <a:srgbClr val="FFFF00"/>
                </a:solidFill>
              </a:rPr>
            </a:br>
            <a:endParaRPr lang="ru-RU" sz="2000" b="1" dirty="0">
              <a:solidFill>
                <a:srgbClr val="FFFF00"/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2711451" y="2133601"/>
          <a:ext cx="5946775" cy="41195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1361"/>
                <a:gridCol w="894776"/>
                <a:gridCol w="867251"/>
                <a:gridCol w="991129"/>
                <a:gridCol w="991129"/>
                <a:gridCol w="991129"/>
              </a:tblGrid>
              <a:tr h="904802"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91433" marR="91433" marT="45696" marB="45696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ru-RU" sz="3600" dirty="0">
                        <a:solidFill>
                          <a:schemeClr val="bg1"/>
                        </a:solidFill>
                      </a:endParaRPr>
                    </a:p>
                  </a:txBody>
                  <a:tcPr marL="91433" marR="91433" marT="45696" marB="45696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ru-RU" sz="3600" dirty="0">
                        <a:solidFill>
                          <a:schemeClr val="bg1"/>
                        </a:solidFill>
                      </a:endParaRPr>
                    </a:p>
                  </a:txBody>
                  <a:tcPr marL="91433" marR="91433" marT="45696" marB="45696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ru-RU" sz="3600" dirty="0">
                        <a:solidFill>
                          <a:schemeClr val="bg1"/>
                        </a:solidFill>
                      </a:endParaRPr>
                    </a:p>
                  </a:txBody>
                  <a:tcPr marL="91433" marR="91433" marT="45696" marB="45696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ru-RU" sz="3600" dirty="0">
                        <a:solidFill>
                          <a:schemeClr val="bg1"/>
                        </a:solidFill>
                      </a:endParaRPr>
                    </a:p>
                  </a:txBody>
                  <a:tcPr marL="91433" marR="91433" marT="45696" marB="45696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ru-RU" sz="3600" dirty="0">
                        <a:solidFill>
                          <a:schemeClr val="bg1"/>
                        </a:solidFill>
                      </a:endParaRPr>
                    </a:p>
                  </a:txBody>
                  <a:tcPr marL="91433" marR="91433" marT="45696" marB="45696">
                    <a:solidFill>
                      <a:srgbClr val="FFC000"/>
                    </a:solidFill>
                  </a:tcPr>
                </a:tc>
              </a:tr>
              <a:tr h="1294589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I </a:t>
                      </a:r>
                      <a:r>
                        <a:rPr lang="ru-RU" sz="1800" dirty="0" smtClean="0"/>
                        <a:t>вариант</a:t>
                      </a:r>
                      <a:endParaRPr lang="ru-RU" sz="1800" dirty="0"/>
                    </a:p>
                  </a:txBody>
                  <a:tcPr marL="91433" marR="91433" marT="45696" marB="45696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0" dirty="0" smtClean="0"/>
                        <a:t>-</a:t>
                      </a:r>
                      <a:endParaRPr lang="ru-RU" sz="6000" dirty="0"/>
                    </a:p>
                  </a:txBody>
                  <a:tcPr marL="91433" marR="91433" marT="45696" marB="45696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0" dirty="0" smtClean="0"/>
                        <a:t>+</a:t>
                      </a:r>
                      <a:endParaRPr lang="ru-RU" sz="6000" dirty="0"/>
                    </a:p>
                  </a:txBody>
                  <a:tcPr marL="91433" marR="91433" marT="45696" marB="45696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000" dirty="0" smtClean="0"/>
                        <a:t>-</a:t>
                      </a:r>
                    </a:p>
                    <a:p>
                      <a:endParaRPr lang="ru-RU" sz="1800" dirty="0"/>
                    </a:p>
                  </a:txBody>
                  <a:tcPr marL="91433" marR="91433" marT="45696" marB="45696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000" dirty="0" smtClean="0"/>
                        <a:t>-</a:t>
                      </a:r>
                    </a:p>
                    <a:p>
                      <a:endParaRPr lang="ru-RU" sz="1800" dirty="0"/>
                    </a:p>
                  </a:txBody>
                  <a:tcPr marL="91433" marR="91433" marT="45696" marB="45696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0" dirty="0" smtClean="0"/>
                        <a:t>+</a:t>
                      </a:r>
                      <a:endParaRPr lang="ru-RU" sz="6000" dirty="0"/>
                    </a:p>
                  </a:txBody>
                  <a:tcPr marL="91433" marR="91433" marT="45696" marB="45696">
                    <a:solidFill>
                      <a:srgbClr val="FFC000"/>
                    </a:solidFill>
                  </a:tcPr>
                </a:tc>
              </a:tr>
              <a:tr h="1920173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II</a:t>
                      </a:r>
                      <a:r>
                        <a:rPr lang="ru-RU" sz="1800" dirty="0" smtClean="0"/>
                        <a:t> вариант</a:t>
                      </a:r>
                      <a:endParaRPr lang="ru-RU" sz="1800" dirty="0"/>
                    </a:p>
                  </a:txBody>
                  <a:tcPr marL="91433" marR="91433" marT="45696" marB="45696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0" dirty="0" smtClean="0"/>
                        <a:t>+</a:t>
                      </a:r>
                      <a:endParaRPr lang="ru-RU" sz="6000" dirty="0"/>
                    </a:p>
                  </a:txBody>
                  <a:tcPr marL="91433" marR="91433" marT="45696" marB="45696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0" dirty="0" smtClean="0"/>
                        <a:t>-</a:t>
                      </a:r>
                      <a:endParaRPr lang="ru-RU" sz="6000" dirty="0"/>
                    </a:p>
                  </a:txBody>
                  <a:tcPr marL="91433" marR="91433" marT="45696" marB="45696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0" dirty="0" smtClean="0"/>
                        <a:t>-</a:t>
                      </a:r>
                      <a:endParaRPr lang="ru-RU" sz="6000" dirty="0"/>
                    </a:p>
                  </a:txBody>
                  <a:tcPr marL="91433" marR="91433" marT="45696" marB="45696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0" dirty="0" smtClean="0"/>
                        <a:t>-</a:t>
                      </a:r>
                      <a:endParaRPr lang="ru-RU" sz="6000" dirty="0"/>
                    </a:p>
                  </a:txBody>
                  <a:tcPr marL="91433" marR="91433" marT="45696" marB="45696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000" dirty="0" smtClean="0"/>
                        <a:t>-</a:t>
                      </a:r>
                    </a:p>
                    <a:p>
                      <a:pPr algn="ctr"/>
                      <a:endParaRPr lang="ru-RU" sz="6000" dirty="0"/>
                    </a:p>
                  </a:txBody>
                  <a:tcPr marL="91433" marR="91433" marT="45696" marB="45696"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4687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858" name="Freeform 2"/>
          <p:cNvSpPr>
            <a:spLocks/>
          </p:cNvSpPr>
          <p:nvPr/>
        </p:nvSpPr>
        <p:spPr bwMode="auto">
          <a:xfrm>
            <a:off x="4456114" y="4005264"/>
            <a:ext cx="1587" cy="1743075"/>
          </a:xfrm>
          <a:custGeom>
            <a:avLst/>
            <a:gdLst>
              <a:gd name="T0" fmla="*/ 0 w 1"/>
              <a:gd name="T1" fmla="*/ 0 h 1098"/>
              <a:gd name="T2" fmla="*/ 0 w 1"/>
              <a:gd name="T3" fmla="*/ 1743075 h 1098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1" h="1098">
                <a:moveTo>
                  <a:pt x="0" y="0"/>
                </a:moveTo>
                <a:lnTo>
                  <a:pt x="0" y="1098"/>
                </a:lnTo>
              </a:path>
            </a:pathLst>
          </a:custGeom>
          <a:noFill/>
          <a:ln w="28575" cmpd="sng">
            <a:solidFill>
              <a:srgbClr val="0033CC"/>
            </a:solidFill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505859" name="Group 3"/>
          <p:cNvGrpSpPr>
            <a:grpSpLocks/>
          </p:cNvGrpSpPr>
          <p:nvPr/>
        </p:nvGrpSpPr>
        <p:grpSpPr bwMode="auto">
          <a:xfrm>
            <a:off x="2743200" y="2667000"/>
            <a:ext cx="7162800" cy="2362200"/>
            <a:chOff x="336" y="2024"/>
            <a:chExt cx="4280" cy="1152"/>
          </a:xfrm>
        </p:grpSpPr>
        <p:sp>
          <p:nvSpPr>
            <p:cNvPr id="18488" name="Freeform 4"/>
            <p:cNvSpPr>
              <a:spLocks/>
            </p:cNvSpPr>
            <p:nvPr/>
          </p:nvSpPr>
          <p:spPr bwMode="auto">
            <a:xfrm>
              <a:off x="336" y="2040"/>
              <a:ext cx="4280" cy="1136"/>
            </a:xfrm>
            <a:custGeom>
              <a:avLst/>
              <a:gdLst>
                <a:gd name="T0" fmla="*/ 0 w 4280"/>
                <a:gd name="T1" fmla="*/ 1088 h 1136"/>
                <a:gd name="T2" fmla="*/ 904 w 4280"/>
                <a:gd name="T3" fmla="*/ 80 h 1136"/>
                <a:gd name="T4" fmla="*/ 4280 w 4280"/>
                <a:gd name="T5" fmla="*/ 0 h 1136"/>
                <a:gd name="T6" fmla="*/ 3432 w 4280"/>
                <a:gd name="T7" fmla="*/ 1088 h 1136"/>
                <a:gd name="T8" fmla="*/ 6 w 4280"/>
                <a:gd name="T9" fmla="*/ 1091 h 1136"/>
                <a:gd name="T10" fmla="*/ 6 w 4280"/>
                <a:gd name="T11" fmla="*/ 1123 h 1136"/>
                <a:gd name="T12" fmla="*/ 3448 w 4280"/>
                <a:gd name="T13" fmla="*/ 1120 h 1136"/>
                <a:gd name="T14" fmla="*/ 3448 w 4280"/>
                <a:gd name="T15" fmla="*/ 1136 h 1136"/>
                <a:gd name="T16" fmla="*/ 3464 w 4280"/>
                <a:gd name="T17" fmla="*/ 1104 h 1136"/>
                <a:gd name="T18" fmla="*/ 3448 w 4280"/>
                <a:gd name="T19" fmla="*/ 1104 h 1136"/>
                <a:gd name="T20" fmla="*/ 4264 w 4280"/>
                <a:gd name="T21" fmla="*/ 48 h 1136"/>
                <a:gd name="T22" fmla="*/ 4264 w 4280"/>
                <a:gd name="T23" fmla="*/ 48 h 1136"/>
                <a:gd name="T24" fmla="*/ 3448 w 4280"/>
                <a:gd name="T25" fmla="*/ 1088 h 1136"/>
                <a:gd name="T26" fmla="*/ 6 w 4280"/>
                <a:gd name="T27" fmla="*/ 1091 h 11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4280" h="1136">
                  <a:moveTo>
                    <a:pt x="0" y="1088"/>
                  </a:moveTo>
                  <a:lnTo>
                    <a:pt x="904" y="80"/>
                  </a:lnTo>
                  <a:lnTo>
                    <a:pt x="4280" y="0"/>
                  </a:lnTo>
                  <a:lnTo>
                    <a:pt x="3432" y="1088"/>
                  </a:lnTo>
                  <a:lnTo>
                    <a:pt x="6" y="1091"/>
                  </a:lnTo>
                  <a:lnTo>
                    <a:pt x="6" y="1123"/>
                  </a:lnTo>
                  <a:lnTo>
                    <a:pt x="3448" y="1120"/>
                  </a:lnTo>
                  <a:lnTo>
                    <a:pt x="3448" y="1136"/>
                  </a:lnTo>
                  <a:lnTo>
                    <a:pt x="3464" y="1104"/>
                  </a:lnTo>
                  <a:lnTo>
                    <a:pt x="3448" y="1104"/>
                  </a:lnTo>
                  <a:lnTo>
                    <a:pt x="4264" y="48"/>
                  </a:lnTo>
                  <a:lnTo>
                    <a:pt x="3448" y="1088"/>
                  </a:lnTo>
                  <a:lnTo>
                    <a:pt x="6" y="1091"/>
                  </a:ln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CCFF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8489" name="Freeform 5"/>
            <p:cNvSpPr>
              <a:spLocks/>
            </p:cNvSpPr>
            <p:nvPr/>
          </p:nvSpPr>
          <p:spPr bwMode="auto">
            <a:xfrm>
              <a:off x="3768" y="2024"/>
              <a:ext cx="848" cy="1138"/>
            </a:xfrm>
            <a:custGeom>
              <a:avLst/>
              <a:gdLst>
                <a:gd name="T0" fmla="*/ 848 w 848"/>
                <a:gd name="T1" fmla="*/ 0 h 1138"/>
                <a:gd name="T2" fmla="*/ 848 w 848"/>
                <a:gd name="T3" fmla="*/ 64 h 1138"/>
                <a:gd name="T4" fmla="*/ 12 w 848"/>
                <a:gd name="T5" fmla="*/ 1138 h 1138"/>
                <a:gd name="T6" fmla="*/ 0 w 848"/>
                <a:gd name="T7" fmla="*/ 1090 h 1138"/>
                <a:gd name="T8" fmla="*/ 848 w 848"/>
                <a:gd name="T9" fmla="*/ 0 h 11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48" h="1138">
                  <a:moveTo>
                    <a:pt x="848" y="0"/>
                  </a:moveTo>
                  <a:lnTo>
                    <a:pt x="848" y="64"/>
                  </a:lnTo>
                  <a:lnTo>
                    <a:pt x="12" y="1138"/>
                  </a:lnTo>
                  <a:lnTo>
                    <a:pt x="0" y="1090"/>
                  </a:lnTo>
                  <a:lnTo>
                    <a:pt x="848" y="0"/>
                  </a:lnTo>
                  <a:close/>
                </a:path>
              </a:pathLst>
            </a:custGeom>
            <a:gradFill rotWithShape="1">
              <a:gsLst>
                <a:gs pos="0">
                  <a:srgbClr val="CCCCFF"/>
                </a:gs>
                <a:gs pos="100000">
                  <a:srgbClr val="9966FF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8490" name="Freeform 6"/>
            <p:cNvSpPr>
              <a:spLocks/>
            </p:cNvSpPr>
            <p:nvPr/>
          </p:nvSpPr>
          <p:spPr bwMode="auto">
            <a:xfrm>
              <a:off x="336" y="3109"/>
              <a:ext cx="3444" cy="59"/>
            </a:xfrm>
            <a:custGeom>
              <a:avLst/>
              <a:gdLst>
                <a:gd name="T0" fmla="*/ 6 w 3444"/>
                <a:gd name="T1" fmla="*/ 22 h 59"/>
                <a:gd name="T2" fmla="*/ 3432 w 3444"/>
                <a:gd name="T3" fmla="*/ 5 h 59"/>
                <a:gd name="T4" fmla="*/ 3444 w 3444"/>
                <a:gd name="T5" fmla="*/ 53 h 59"/>
                <a:gd name="T6" fmla="*/ 0 w 3444"/>
                <a:gd name="T7" fmla="*/ 59 h 59"/>
                <a:gd name="T8" fmla="*/ 6 w 3444"/>
                <a:gd name="T9" fmla="*/ 22 h 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444" h="59">
                  <a:moveTo>
                    <a:pt x="6" y="22"/>
                  </a:moveTo>
                  <a:cubicBezTo>
                    <a:pt x="2207" y="27"/>
                    <a:pt x="2859" y="0"/>
                    <a:pt x="3432" y="5"/>
                  </a:cubicBezTo>
                  <a:lnTo>
                    <a:pt x="3444" y="53"/>
                  </a:lnTo>
                  <a:lnTo>
                    <a:pt x="0" y="59"/>
                  </a:lnTo>
                  <a:lnTo>
                    <a:pt x="6" y="22"/>
                  </a:lnTo>
                  <a:close/>
                </a:path>
              </a:pathLst>
            </a:custGeom>
            <a:gradFill rotWithShape="1">
              <a:gsLst>
                <a:gs pos="0">
                  <a:srgbClr val="CCCCFF"/>
                </a:gs>
                <a:gs pos="100000">
                  <a:srgbClr val="9966FF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8436" name="Text Box 7"/>
          <p:cNvSpPr txBox="1">
            <a:spLocks noChangeArrowheads="1"/>
          </p:cNvSpPr>
          <p:nvPr/>
        </p:nvSpPr>
        <p:spPr bwMode="auto">
          <a:xfrm>
            <a:off x="1752600" y="76200"/>
            <a:ext cx="8839200" cy="1631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400"/>
              <a:t>Отрезок А</a:t>
            </a:r>
            <a:r>
              <a:rPr lang="en-US" altLang="ru-RU" sz="2400"/>
              <a:t>D</a:t>
            </a:r>
            <a:r>
              <a:rPr lang="ru-RU" altLang="ru-RU" sz="2400"/>
              <a:t> перпендикулярен к плоскости равнобедренного треугольника АВС. Известно, что АВ = АС = 5 см, ВС = 6 см, А</a:t>
            </a:r>
            <a:r>
              <a:rPr lang="en-US" altLang="ru-RU" sz="2400"/>
              <a:t>D</a:t>
            </a:r>
            <a:r>
              <a:rPr lang="ru-RU" altLang="ru-RU" sz="2400"/>
              <a:t> = 12 см.</a:t>
            </a:r>
          </a:p>
          <a:p>
            <a:pPr eaLnBrk="1" hangingPunct="1"/>
            <a:r>
              <a:rPr lang="ru-RU" altLang="ru-RU" sz="2400"/>
              <a:t>Найдите расстояния от концов отрезка А</a:t>
            </a:r>
            <a:r>
              <a:rPr lang="en-US" altLang="ru-RU" sz="2400"/>
              <a:t>D </a:t>
            </a:r>
            <a:r>
              <a:rPr lang="ru-RU" altLang="ru-RU" sz="2400"/>
              <a:t>до прямой ВС.    </a:t>
            </a:r>
            <a:r>
              <a:rPr lang="ru-RU" altLang="ru-RU" sz="2800" i="1"/>
              <a:t>  </a:t>
            </a:r>
          </a:p>
        </p:txBody>
      </p:sp>
      <p:sp>
        <p:nvSpPr>
          <p:cNvPr id="18437" name="Freeform 8"/>
          <p:cNvSpPr>
            <a:spLocks/>
          </p:cNvSpPr>
          <p:nvPr/>
        </p:nvSpPr>
        <p:spPr bwMode="auto">
          <a:xfrm>
            <a:off x="4457700" y="2781300"/>
            <a:ext cx="3632200" cy="2095500"/>
          </a:xfrm>
          <a:custGeom>
            <a:avLst/>
            <a:gdLst>
              <a:gd name="T0" fmla="*/ 0 w 2288"/>
              <a:gd name="T1" fmla="*/ 1155700 h 1320"/>
              <a:gd name="T2" fmla="*/ 3632200 w 2288"/>
              <a:gd name="T3" fmla="*/ 0 h 1320"/>
              <a:gd name="T4" fmla="*/ 2324100 w 2288"/>
              <a:gd name="T5" fmla="*/ 2095500 h 1320"/>
              <a:gd name="T6" fmla="*/ 38100 w 2288"/>
              <a:gd name="T7" fmla="*/ 1181100 h 132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288" h="1320">
                <a:moveTo>
                  <a:pt x="0" y="728"/>
                </a:moveTo>
                <a:lnTo>
                  <a:pt x="2288" y="0"/>
                </a:lnTo>
                <a:lnTo>
                  <a:pt x="1464" y="1320"/>
                </a:lnTo>
                <a:lnTo>
                  <a:pt x="24" y="744"/>
                </a:lnTo>
              </a:path>
            </a:pathLst>
          </a:custGeom>
          <a:gradFill rotWithShape="1">
            <a:gsLst>
              <a:gs pos="0">
                <a:schemeClr val="bg1"/>
              </a:gs>
              <a:gs pos="100000">
                <a:srgbClr val="FFFF00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8438" name="Text Box 9"/>
          <p:cNvSpPr txBox="1">
            <a:spLocks noChangeArrowheads="1"/>
          </p:cNvSpPr>
          <p:nvPr/>
        </p:nvSpPr>
        <p:spPr bwMode="auto">
          <a:xfrm>
            <a:off x="8077201" y="2667001"/>
            <a:ext cx="4413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800" b="1"/>
              <a:t>В</a:t>
            </a:r>
          </a:p>
        </p:txBody>
      </p:sp>
      <p:sp>
        <p:nvSpPr>
          <p:cNvPr id="18439" name="Text Box 10"/>
          <p:cNvSpPr txBox="1">
            <a:spLocks noChangeArrowheads="1"/>
          </p:cNvSpPr>
          <p:nvPr/>
        </p:nvSpPr>
        <p:spPr bwMode="auto">
          <a:xfrm>
            <a:off x="6934201" y="4495801"/>
            <a:ext cx="4413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800" b="1"/>
              <a:t>С</a:t>
            </a:r>
          </a:p>
        </p:txBody>
      </p:sp>
      <p:sp>
        <p:nvSpPr>
          <p:cNvPr id="18440" name="Text Box 11"/>
          <p:cNvSpPr txBox="1">
            <a:spLocks noChangeArrowheads="1"/>
          </p:cNvSpPr>
          <p:nvPr/>
        </p:nvSpPr>
        <p:spPr bwMode="auto">
          <a:xfrm>
            <a:off x="3962401" y="3657601"/>
            <a:ext cx="4413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800" b="1"/>
              <a:t>А</a:t>
            </a:r>
          </a:p>
        </p:txBody>
      </p:sp>
      <p:grpSp>
        <p:nvGrpSpPr>
          <p:cNvPr id="505868" name="Group 12"/>
          <p:cNvGrpSpPr>
            <a:grpSpLocks/>
          </p:cNvGrpSpPr>
          <p:nvPr/>
        </p:nvGrpSpPr>
        <p:grpSpPr bwMode="auto">
          <a:xfrm>
            <a:off x="7391401" y="3657601"/>
            <a:ext cx="517525" cy="519113"/>
            <a:chOff x="3696" y="2304"/>
            <a:chExt cx="326" cy="327"/>
          </a:xfrm>
        </p:grpSpPr>
        <p:sp>
          <p:nvSpPr>
            <p:cNvPr id="18486" name="Text Box 13"/>
            <p:cNvSpPr txBox="1">
              <a:spLocks noChangeArrowheads="1"/>
            </p:cNvSpPr>
            <p:nvPr/>
          </p:nvSpPr>
          <p:spPr bwMode="auto">
            <a:xfrm>
              <a:off x="3744" y="2304"/>
              <a:ext cx="27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ru-RU" sz="2800" b="1"/>
                <a:t>N</a:t>
              </a:r>
              <a:endParaRPr lang="ru-RU" altLang="ru-RU" sz="2800" b="1"/>
            </a:p>
          </p:txBody>
        </p:sp>
        <p:sp>
          <p:nvSpPr>
            <p:cNvPr id="18487" name="Oval 14"/>
            <p:cNvSpPr>
              <a:spLocks noChangeArrowheads="1"/>
            </p:cNvSpPr>
            <p:nvPr/>
          </p:nvSpPr>
          <p:spPr bwMode="auto">
            <a:xfrm>
              <a:off x="3696" y="2400"/>
              <a:ext cx="48" cy="4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</p:grpSp>
      <p:sp>
        <p:nvSpPr>
          <p:cNvPr id="505871" name="Freeform 15"/>
          <p:cNvSpPr>
            <a:spLocks/>
          </p:cNvSpPr>
          <p:nvPr/>
        </p:nvSpPr>
        <p:spPr bwMode="auto">
          <a:xfrm>
            <a:off x="4457700" y="3824289"/>
            <a:ext cx="2946400" cy="122237"/>
          </a:xfrm>
          <a:custGeom>
            <a:avLst/>
            <a:gdLst>
              <a:gd name="T0" fmla="*/ 2946400 w 1856"/>
              <a:gd name="T1" fmla="*/ 11112 h 77"/>
              <a:gd name="T2" fmla="*/ 2946400 w 1856"/>
              <a:gd name="T3" fmla="*/ 0 h 77"/>
              <a:gd name="T4" fmla="*/ 0 w 1856"/>
              <a:gd name="T5" fmla="*/ 122237 h 7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856" h="77">
                <a:moveTo>
                  <a:pt x="1856" y="7"/>
                </a:moveTo>
                <a:lnTo>
                  <a:pt x="1856" y="0"/>
                </a:lnTo>
                <a:lnTo>
                  <a:pt x="0" y="77"/>
                </a:lnTo>
              </a:path>
            </a:pathLst>
          </a:custGeom>
          <a:noFill/>
          <a:ln w="28575" cmpd="sng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bg1"/>
                    </a:gs>
                    <a:gs pos="100000">
                      <a:srgbClr val="66FF66"/>
                    </a:gs>
                  </a:gsLst>
                  <a:path path="rect">
                    <a:fillToRect l="50000" t="50000" r="50000" b="50000"/>
                  </a:path>
                </a:gra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05872" name="Freeform 16"/>
          <p:cNvSpPr>
            <a:spLocks/>
          </p:cNvSpPr>
          <p:nvPr/>
        </p:nvSpPr>
        <p:spPr bwMode="auto">
          <a:xfrm>
            <a:off x="6946900" y="3848100"/>
            <a:ext cx="355600" cy="228600"/>
          </a:xfrm>
          <a:custGeom>
            <a:avLst/>
            <a:gdLst>
              <a:gd name="T0" fmla="*/ 152400 w 224"/>
              <a:gd name="T1" fmla="*/ 0 h 144"/>
              <a:gd name="T2" fmla="*/ 0 w 224"/>
              <a:gd name="T3" fmla="*/ 228600 h 144"/>
              <a:gd name="T4" fmla="*/ 355600 w 224"/>
              <a:gd name="T5" fmla="*/ 203200 h 144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24" h="144">
                <a:moveTo>
                  <a:pt x="96" y="0"/>
                </a:moveTo>
                <a:lnTo>
                  <a:pt x="0" y="144"/>
                </a:lnTo>
                <a:lnTo>
                  <a:pt x="224" y="128"/>
                </a:lnTo>
              </a:path>
            </a:pathLst>
          </a:custGeom>
          <a:noFill/>
          <a:ln w="38100" cmpd="sng">
            <a:solidFill>
              <a:srgbClr val="0066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05873" name="Freeform 17"/>
          <p:cNvSpPr>
            <a:spLocks/>
          </p:cNvSpPr>
          <p:nvPr/>
        </p:nvSpPr>
        <p:spPr bwMode="auto">
          <a:xfrm>
            <a:off x="7048500" y="3340100"/>
            <a:ext cx="508000" cy="279400"/>
          </a:xfrm>
          <a:custGeom>
            <a:avLst/>
            <a:gdLst>
              <a:gd name="T0" fmla="*/ 0 w 320"/>
              <a:gd name="T1" fmla="*/ 228600 h 176"/>
              <a:gd name="T2" fmla="*/ 177800 w 320"/>
              <a:gd name="T3" fmla="*/ 0 h 176"/>
              <a:gd name="T4" fmla="*/ 508000 w 320"/>
              <a:gd name="T5" fmla="*/ 279400 h 176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20" h="176">
                <a:moveTo>
                  <a:pt x="0" y="144"/>
                </a:moveTo>
                <a:lnTo>
                  <a:pt x="112" y="0"/>
                </a:lnTo>
                <a:lnTo>
                  <a:pt x="320" y="176"/>
                </a:lnTo>
              </a:path>
            </a:pathLst>
          </a:custGeom>
          <a:noFill/>
          <a:ln w="28575" cmpd="sng">
            <a:solidFill>
              <a:srgbClr val="0066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8445" name="Rectangle 18"/>
          <p:cNvSpPr>
            <a:spLocks noChangeArrowheads="1"/>
          </p:cNvSpPr>
          <p:nvPr/>
        </p:nvSpPr>
        <p:spPr bwMode="auto">
          <a:xfrm>
            <a:off x="1752600" y="1752600"/>
            <a:ext cx="19494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30000"/>
              </a:spcBef>
            </a:pPr>
            <a:r>
              <a:rPr lang="ru-RU" altLang="ru-RU" sz="2400">
                <a:solidFill>
                  <a:srgbClr val="FF0000"/>
                </a:solidFill>
              </a:rPr>
              <a:t>№149 (дом.)</a:t>
            </a:r>
          </a:p>
        </p:txBody>
      </p:sp>
      <p:grpSp>
        <p:nvGrpSpPr>
          <p:cNvPr id="505875" name="Group 19"/>
          <p:cNvGrpSpPr>
            <a:grpSpLocks/>
          </p:cNvGrpSpPr>
          <p:nvPr/>
        </p:nvGrpSpPr>
        <p:grpSpPr bwMode="auto">
          <a:xfrm>
            <a:off x="3898900" y="1828800"/>
            <a:ext cx="673100" cy="3835400"/>
            <a:chOff x="1496" y="1152"/>
            <a:chExt cx="424" cy="2416"/>
          </a:xfrm>
        </p:grpSpPr>
        <p:sp>
          <p:nvSpPr>
            <p:cNvPr id="18479" name="Freeform 20"/>
            <p:cNvSpPr>
              <a:spLocks/>
            </p:cNvSpPr>
            <p:nvPr/>
          </p:nvSpPr>
          <p:spPr bwMode="auto">
            <a:xfrm>
              <a:off x="1850" y="2512"/>
              <a:ext cx="1" cy="672"/>
            </a:xfrm>
            <a:custGeom>
              <a:avLst/>
              <a:gdLst>
                <a:gd name="T0" fmla="*/ 0 w 1"/>
                <a:gd name="T1" fmla="*/ 0 h 672"/>
                <a:gd name="T2" fmla="*/ 0 w 1"/>
                <a:gd name="T3" fmla="*/ 672 h 672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" h="672">
                  <a:moveTo>
                    <a:pt x="0" y="0"/>
                  </a:moveTo>
                  <a:lnTo>
                    <a:pt x="0" y="672"/>
                  </a:lnTo>
                </a:path>
              </a:pathLst>
            </a:custGeom>
            <a:noFill/>
            <a:ln w="28575" cap="flat" cmpd="sng">
              <a:solidFill>
                <a:srgbClr val="0000FF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grpSp>
          <p:nvGrpSpPr>
            <p:cNvPr id="18480" name="Group 21"/>
            <p:cNvGrpSpPr>
              <a:grpSpLocks/>
            </p:cNvGrpSpPr>
            <p:nvPr/>
          </p:nvGrpSpPr>
          <p:grpSpPr bwMode="auto">
            <a:xfrm>
              <a:off x="1496" y="1152"/>
              <a:ext cx="424" cy="2416"/>
              <a:chOff x="1496" y="1152"/>
              <a:chExt cx="424" cy="2416"/>
            </a:xfrm>
          </p:grpSpPr>
          <p:sp>
            <p:nvSpPr>
              <p:cNvPr id="505878" name="Text Box 22"/>
              <p:cNvSpPr txBox="1">
                <a:spLocks noChangeArrowheads="1"/>
              </p:cNvSpPr>
              <p:nvPr/>
            </p:nvSpPr>
            <p:spPr bwMode="auto">
              <a:xfrm>
                <a:off x="1496" y="1152"/>
                <a:ext cx="424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en-US" altLang="ru-RU" sz="2800" b="1" i="1">
                    <a:solidFill>
                      <a:srgbClr val="0000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D</a:t>
                </a:r>
                <a:endParaRPr lang="ru-RU" altLang="ru-RU" sz="2800" b="1" i="1">
                  <a:solidFill>
                    <a:srgbClr val="00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endParaRPr>
              </a:p>
            </p:txBody>
          </p:sp>
          <p:grpSp>
            <p:nvGrpSpPr>
              <p:cNvPr id="18482" name="Group 23"/>
              <p:cNvGrpSpPr>
                <a:grpSpLocks/>
              </p:cNvGrpSpPr>
              <p:nvPr/>
            </p:nvGrpSpPr>
            <p:grpSpPr bwMode="auto">
              <a:xfrm>
                <a:off x="1824" y="1200"/>
                <a:ext cx="52" cy="1296"/>
                <a:chOff x="2784" y="1872"/>
                <a:chExt cx="48" cy="1296"/>
              </a:xfrm>
            </p:grpSpPr>
            <p:sp>
              <p:nvSpPr>
                <p:cNvPr id="18484" name="Oval 24"/>
                <p:cNvSpPr>
                  <a:spLocks noChangeArrowheads="1"/>
                </p:cNvSpPr>
                <p:nvPr/>
              </p:nvSpPr>
              <p:spPr bwMode="auto">
                <a:xfrm>
                  <a:off x="2784" y="3120"/>
                  <a:ext cx="48" cy="48"/>
                </a:xfrm>
                <a:prstGeom prst="ellipse">
                  <a:avLst/>
                </a:prstGeom>
                <a:solidFill>
                  <a:srgbClr val="FF0000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  <p:sp>
              <p:nvSpPr>
                <p:cNvPr id="18485" name="Freeform 25"/>
                <p:cNvSpPr>
                  <a:spLocks/>
                </p:cNvSpPr>
                <p:nvPr/>
              </p:nvSpPr>
              <p:spPr bwMode="auto">
                <a:xfrm>
                  <a:off x="2792" y="1872"/>
                  <a:ext cx="16" cy="1258"/>
                </a:xfrm>
                <a:custGeom>
                  <a:avLst/>
                  <a:gdLst>
                    <a:gd name="T0" fmla="*/ 0 w 16"/>
                    <a:gd name="T1" fmla="*/ 0 h 1258"/>
                    <a:gd name="T2" fmla="*/ 16 w 16"/>
                    <a:gd name="T3" fmla="*/ 1258 h 1258"/>
                    <a:gd name="T4" fmla="*/ 0 60000 65536"/>
                    <a:gd name="T5" fmla="*/ 0 60000 6553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0" t="0" r="r" b="b"/>
                  <a:pathLst>
                    <a:path w="16" h="1258">
                      <a:moveTo>
                        <a:pt x="0" y="0"/>
                      </a:moveTo>
                      <a:lnTo>
                        <a:pt x="16" y="1258"/>
                      </a:lnTo>
                    </a:path>
                  </a:pathLst>
                </a:custGeom>
                <a:noFill/>
                <a:ln w="28575" cmpd="sng">
                  <a:solidFill>
                    <a:srgbClr val="0000FF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18483" name="Freeform 26"/>
              <p:cNvSpPr>
                <a:spLocks/>
              </p:cNvSpPr>
              <p:nvPr/>
            </p:nvSpPr>
            <p:spPr bwMode="auto">
              <a:xfrm>
                <a:off x="1850" y="3168"/>
                <a:ext cx="1" cy="400"/>
              </a:xfrm>
              <a:custGeom>
                <a:avLst/>
                <a:gdLst>
                  <a:gd name="T0" fmla="*/ 0 w 1"/>
                  <a:gd name="T1" fmla="*/ 0 h 400"/>
                  <a:gd name="T2" fmla="*/ 0 w 1"/>
                  <a:gd name="T3" fmla="*/ 400 h 400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" h="400">
                    <a:moveTo>
                      <a:pt x="0" y="0"/>
                    </a:moveTo>
                    <a:lnTo>
                      <a:pt x="0" y="400"/>
                    </a:lnTo>
                  </a:path>
                </a:pathLst>
              </a:custGeom>
              <a:noFill/>
              <a:ln w="28575" cap="flat" cmpd="sng">
                <a:solidFill>
                  <a:srgbClr val="0000FF"/>
                </a:solidFill>
                <a:prstDash val="solid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</p:grpSp>
      <p:sp>
        <p:nvSpPr>
          <p:cNvPr id="505884" name="Text Box 28"/>
          <p:cNvSpPr txBox="1">
            <a:spLocks noChangeArrowheads="1"/>
          </p:cNvSpPr>
          <p:nvPr/>
        </p:nvSpPr>
        <p:spPr bwMode="auto">
          <a:xfrm>
            <a:off x="5715000" y="3505200"/>
            <a:ext cx="685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400" b="1">
                <a:solidFill>
                  <a:srgbClr val="FF0000"/>
                </a:solidFill>
              </a:rPr>
              <a:t>П-я </a:t>
            </a:r>
          </a:p>
        </p:txBody>
      </p:sp>
      <p:sp>
        <p:nvSpPr>
          <p:cNvPr id="505885" name="Text Box 29"/>
          <p:cNvSpPr txBox="1">
            <a:spLocks noChangeArrowheads="1"/>
          </p:cNvSpPr>
          <p:nvPr/>
        </p:nvSpPr>
        <p:spPr bwMode="auto">
          <a:xfrm>
            <a:off x="4114801" y="2438400"/>
            <a:ext cx="7080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altLang="ru-RU" sz="2400" b="1">
                <a:solidFill>
                  <a:srgbClr val="66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П-Р</a:t>
            </a:r>
          </a:p>
        </p:txBody>
      </p:sp>
      <p:sp>
        <p:nvSpPr>
          <p:cNvPr id="505886" name="Text Box 30"/>
          <p:cNvSpPr txBox="1">
            <a:spLocks noChangeArrowheads="1"/>
          </p:cNvSpPr>
          <p:nvPr/>
        </p:nvSpPr>
        <p:spPr bwMode="auto">
          <a:xfrm rot="1884171">
            <a:off x="5334000" y="2362200"/>
            <a:ext cx="76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400" b="1">
                <a:solidFill>
                  <a:srgbClr val="FF0000"/>
                </a:solidFill>
              </a:rPr>
              <a:t>Н-я</a:t>
            </a:r>
          </a:p>
        </p:txBody>
      </p:sp>
      <p:grpSp>
        <p:nvGrpSpPr>
          <p:cNvPr id="505896" name="Group 40"/>
          <p:cNvGrpSpPr>
            <a:grpSpLocks/>
          </p:cNvGrpSpPr>
          <p:nvPr/>
        </p:nvGrpSpPr>
        <p:grpSpPr bwMode="auto">
          <a:xfrm>
            <a:off x="7007226" y="5105400"/>
            <a:ext cx="942975" cy="787400"/>
            <a:chOff x="1392" y="3488"/>
            <a:chExt cx="621" cy="496"/>
          </a:xfrm>
        </p:grpSpPr>
        <p:graphicFrame>
          <p:nvGraphicFramePr>
            <p:cNvPr id="18477" name="Object 33"/>
            <p:cNvGraphicFramePr>
              <a:graphicFrameLocks noChangeAspect="1"/>
            </p:cNvGraphicFramePr>
            <p:nvPr/>
          </p:nvGraphicFramePr>
          <p:xfrm>
            <a:off x="1440" y="3648"/>
            <a:ext cx="528" cy="33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01" name="Формула" r:id="rId4" imgW="190417" imgH="152334" progId="Equation.3">
                    <p:embed/>
                  </p:oleObj>
                </mc:Choice>
                <mc:Fallback>
                  <p:oleObj name="Формула" r:id="rId4" imgW="190417" imgH="152334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40" y="3648"/>
                          <a:ext cx="528" cy="33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8478" name="Text Box 34"/>
            <p:cNvSpPr txBox="1">
              <a:spLocks noChangeArrowheads="1"/>
            </p:cNvSpPr>
            <p:nvPr/>
          </p:nvSpPr>
          <p:spPr bwMode="auto">
            <a:xfrm>
              <a:off x="1392" y="3488"/>
              <a:ext cx="621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ru-RU" sz="2400" b="1">
                  <a:solidFill>
                    <a:srgbClr val="FF0000"/>
                  </a:solidFill>
                </a:rPr>
                <a:t>TT</a:t>
              </a:r>
              <a:r>
                <a:rPr lang="ru-RU" altLang="ru-RU" sz="2400" b="1">
                  <a:solidFill>
                    <a:srgbClr val="FF0000"/>
                  </a:solidFill>
                </a:rPr>
                <a:t>П</a:t>
              </a:r>
              <a:r>
                <a:rPr lang="en-US" altLang="ru-RU" sz="2400" b="1">
                  <a:solidFill>
                    <a:srgbClr val="FF0000"/>
                  </a:solidFill>
                </a:rPr>
                <a:t>  </a:t>
              </a:r>
              <a:endParaRPr lang="ru-RU" altLang="ru-RU" sz="2400" b="1">
                <a:solidFill>
                  <a:srgbClr val="FF0000"/>
                </a:solidFill>
              </a:endParaRPr>
            </a:p>
          </p:txBody>
        </p:sp>
      </p:grpSp>
      <p:grpSp>
        <p:nvGrpSpPr>
          <p:cNvPr id="505895" name="Group 39"/>
          <p:cNvGrpSpPr>
            <a:grpSpLocks/>
          </p:cNvGrpSpPr>
          <p:nvPr/>
        </p:nvGrpSpPr>
        <p:grpSpPr bwMode="auto">
          <a:xfrm>
            <a:off x="5410201" y="5308600"/>
            <a:ext cx="1762125" cy="850900"/>
            <a:chOff x="528" y="3616"/>
            <a:chExt cx="1160" cy="536"/>
          </a:xfrm>
        </p:grpSpPr>
        <p:sp>
          <p:nvSpPr>
            <p:cNvPr id="505887" name="Text Box 31"/>
            <p:cNvSpPr txBox="1">
              <a:spLocks noChangeArrowheads="1"/>
            </p:cNvSpPr>
            <p:nvPr/>
          </p:nvSpPr>
          <p:spPr bwMode="auto">
            <a:xfrm>
              <a:off x="528" y="3616"/>
              <a:ext cx="116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ru-RU" sz="2800"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charset="0"/>
                  <a:cs typeface="Arial" charset="0"/>
                </a:rPr>
                <a:t>BC   AN   </a:t>
              </a:r>
              <a:endParaRPr lang="ru-RU" altLang="ru-RU" sz="280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endParaRPr>
            </a:p>
          </p:txBody>
        </p:sp>
        <p:graphicFrame>
          <p:nvGraphicFramePr>
            <p:cNvPr id="18475" name="Object 32"/>
            <p:cNvGraphicFramePr>
              <a:graphicFrameLocks noChangeAspect="1"/>
            </p:cNvGraphicFramePr>
            <p:nvPr/>
          </p:nvGraphicFramePr>
          <p:xfrm>
            <a:off x="864" y="3648"/>
            <a:ext cx="231" cy="2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02" name="Формула" r:id="rId6" imgW="152268" imgH="164957" progId="Equation.3">
                    <p:embed/>
                  </p:oleObj>
                </mc:Choice>
                <mc:Fallback>
                  <p:oleObj name="Формула" r:id="rId6" imgW="152268" imgH="164957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64" y="3648"/>
                          <a:ext cx="231" cy="2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05891" name="Text Box 35"/>
            <p:cNvSpPr txBox="1">
              <a:spLocks noChangeArrowheads="1"/>
            </p:cNvSpPr>
            <p:nvPr/>
          </p:nvSpPr>
          <p:spPr bwMode="auto">
            <a:xfrm>
              <a:off x="1075" y="3902"/>
              <a:ext cx="532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altLang="ru-RU" sz="2000" b="1">
                  <a:solidFill>
                    <a:srgbClr val="00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charset="0"/>
                  <a:cs typeface="Arial" charset="0"/>
                </a:rPr>
                <a:t>П-я</a:t>
              </a:r>
              <a:r>
                <a:rPr lang="en-US" altLang="ru-RU" sz="2000" b="1">
                  <a:solidFill>
                    <a:srgbClr val="00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charset="0"/>
                  <a:cs typeface="Arial" charset="0"/>
                </a:rPr>
                <a:t>   </a:t>
              </a:r>
              <a:endParaRPr lang="ru-RU" altLang="ru-RU" sz="20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endParaRPr>
            </a:p>
          </p:txBody>
        </p:sp>
      </p:grpSp>
      <p:grpSp>
        <p:nvGrpSpPr>
          <p:cNvPr id="505897" name="Group 41"/>
          <p:cNvGrpSpPr>
            <a:grpSpLocks/>
          </p:cNvGrpSpPr>
          <p:nvPr/>
        </p:nvGrpSpPr>
        <p:grpSpPr bwMode="auto">
          <a:xfrm>
            <a:off x="7915276" y="5359401"/>
            <a:ext cx="1782763" cy="854075"/>
            <a:chOff x="1872" y="3648"/>
            <a:chExt cx="1174" cy="538"/>
          </a:xfrm>
        </p:grpSpPr>
        <p:sp>
          <p:nvSpPr>
            <p:cNvPr id="505892" name="Text Box 36"/>
            <p:cNvSpPr txBox="1">
              <a:spLocks noChangeArrowheads="1"/>
            </p:cNvSpPr>
            <p:nvPr/>
          </p:nvSpPr>
          <p:spPr bwMode="auto">
            <a:xfrm>
              <a:off x="1872" y="3648"/>
              <a:ext cx="117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ru-RU" sz="2800"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charset="0"/>
                  <a:cs typeface="Arial" charset="0"/>
                </a:rPr>
                <a:t>BC   DN   </a:t>
              </a:r>
              <a:endParaRPr lang="ru-RU" altLang="ru-RU" sz="280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endParaRPr>
            </a:p>
          </p:txBody>
        </p:sp>
        <p:graphicFrame>
          <p:nvGraphicFramePr>
            <p:cNvPr id="18472" name="Object 37"/>
            <p:cNvGraphicFramePr>
              <a:graphicFrameLocks noChangeAspect="1"/>
            </p:cNvGraphicFramePr>
            <p:nvPr/>
          </p:nvGraphicFramePr>
          <p:xfrm>
            <a:off x="2217" y="3686"/>
            <a:ext cx="231" cy="2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03" name="Формула" r:id="rId8" imgW="152268" imgH="164957" progId="Equation.3">
                    <p:embed/>
                  </p:oleObj>
                </mc:Choice>
                <mc:Fallback>
                  <p:oleObj name="Формула" r:id="rId8" imgW="152268" imgH="164957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17" y="3686"/>
                          <a:ext cx="231" cy="2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05894" name="Text Box 38"/>
            <p:cNvSpPr txBox="1">
              <a:spLocks noChangeArrowheads="1"/>
            </p:cNvSpPr>
            <p:nvPr/>
          </p:nvSpPr>
          <p:spPr bwMode="auto">
            <a:xfrm>
              <a:off x="2400" y="3936"/>
              <a:ext cx="533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altLang="ru-RU" sz="2000" b="1">
                  <a:solidFill>
                    <a:srgbClr val="00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charset="0"/>
                  <a:cs typeface="Arial" charset="0"/>
                </a:rPr>
                <a:t>Н-я</a:t>
              </a:r>
              <a:r>
                <a:rPr lang="en-US" altLang="ru-RU" sz="2000" b="1">
                  <a:solidFill>
                    <a:srgbClr val="00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charset="0"/>
                  <a:cs typeface="Arial" charset="0"/>
                </a:rPr>
                <a:t>   </a:t>
              </a:r>
              <a:endParaRPr lang="ru-RU" altLang="ru-RU" sz="20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endParaRPr>
            </a:p>
          </p:txBody>
        </p:sp>
      </p:grpSp>
      <p:sp>
        <p:nvSpPr>
          <p:cNvPr id="505898" name="Text Box 42"/>
          <p:cNvSpPr txBox="1">
            <a:spLocks noChangeArrowheads="1"/>
          </p:cNvSpPr>
          <p:nvPr/>
        </p:nvSpPr>
        <p:spPr bwMode="auto">
          <a:xfrm>
            <a:off x="5334000" y="6172200"/>
            <a:ext cx="4800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400"/>
              <a:t>А</a:t>
            </a:r>
            <a:r>
              <a:rPr lang="en-US" altLang="ru-RU" sz="2400"/>
              <a:t>N </a:t>
            </a:r>
            <a:r>
              <a:rPr lang="ru-RU" altLang="ru-RU" sz="2400"/>
              <a:t>и </a:t>
            </a:r>
            <a:r>
              <a:rPr lang="en-US" altLang="ru-RU" sz="2400"/>
              <a:t>DN</a:t>
            </a:r>
            <a:r>
              <a:rPr lang="ru-RU" altLang="ru-RU" sz="2400"/>
              <a:t> – искомые расстояния</a:t>
            </a:r>
            <a:r>
              <a:rPr lang="en-US" altLang="ru-RU" sz="2400"/>
              <a:t>   </a:t>
            </a:r>
            <a:endParaRPr lang="ru-RU" altLang="ru-RU" sz="2400"/>
          </a:p>
        </p:txBody>
      </p:sp>
      <p:grpSp>
        <p:nvGrpSpPr>
          <p:cNvPr id="505899" name="Group 43"/>
          <p:cNvGrpSpPr>
            <a:grpSpLocks/>
          </p:cNvGrpSpPr>
          <p:nvPr/>
        </p:nvGrpSpPr>
        <p:grpSpPr bwMode="auto">
          <a:xfrm>
            <a:off x="5715000" y="3276600"/>
            <a:ext cx="533400" cy="1295400"/>
            <a:chOff x="2640" y="2064"/>
            <a:chExt cx="336" cy="816"/>
          </a:xfrm>
        </p:grpSpPr>
        <p:sp>
          <p:nvSpPr>
            <p:cNvPr id="18469" name="Line 44"/>
            <p:cNvSpPr>
              <a:spLocks noChangeShapeType="1"/>
            </p:cNvSpPr>
            <p:nvPr/>
          </p:nvSpPr>
          <p:spPr bwMode="auto">
            <a:xfrm>
              <a:off x="2832" y="2064"/>
              <a:ext cx="144" cy="1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8470" name="Line 45"/>
            <p:cNvSpPr>
              <a:spLocks noChangeShapeType="1"/>
            </p:cNvSpPr>
            <p:nvPr/>
          </p:nvSpPr>
          <p:spPr bwMode="auto">
            <a:xfrm flipV="1">
              <a:off x="2640" y="2736"/>
              <a:ext cx="144" cy="1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505902" name="Group 46"/>
          <p:cNvGrpSpPr>
            <a:grpSpLocks/>
          </p:cNvGrpSpPr>
          <p:nvPr/>
        </p:nvGrpSpPr>
        <p:grpSpPr bwMode="auto">
          <a:xfrm>
            <a:off x="6934200" y="3276600"/>
            <a:ext cx="990600" cy="1066800"/>
            <a:chOff x="3408" y="2064"/>
            <a:chExt cx="624" cy="672"/>
          </a:xfrm>
        </p:grpSpPr>
        <p:grpSp>
          <p:nvGrpSpPr>
            <p:cNvPr id="18463" name="Group 47"/>
            <p:cNvGrpSpPr>
              <a:grpSpLocks/>
            </p:cNvGrpSpPr>
            <p:nvPr/>
          </p:nvGrpSpPr>
          <p:grpSpPr bwMode="auto">
            <a:xfrm>
              <a:off x="3792" y="2064"/>
              <a:ext cx="240" cy="48"/>
              <a:chOff x="3792" y="2064"/>
              <a:chExt cx="240" cy="48"/>
            </a:xfrm>
          </p:grpSpPr>
          <p:sp>
            <p:nvSpPr>
              <p:cNvPr id="18467" name="Line 48"/>
              <p:cNvSpPr>
                <a:spLocks noChangeShapeType="1"/>
              </p:cNvSpPr>
              <p:nvPr/>
            </p:nvSpPr>
            <p:spPr bwMode="auto">
              <a:xfrm>
                <a:off x="3792" y="2112"/>
                <a:ext cx="192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8468" name="Line 49"/>
              <p:cNvSpPr>
                <a:spLocks noChangeShapeType="1"/>
              </p:cNvSpPr>
              <p:nvPr/>
            </p:nvSpPr>
            <p:spPr bwMode="auto">
              <a:xfrm>
                <a:off x="3840" y="2064"/>
                <a:ext cx="192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8464" name="Group 50"/>
            <p:cNvGrpSpPr>
              <a:grpSpLocks/>
            </p:cNvGrpSpPr>
            <p:nvPr/>
          </p:nvGrpSpPr>
          <p:grpSpPr bwMode="auto">
            <a:xfrm>
              <a:off x="3408" y="2688"/>
              <a:ext cx="240" cy="48"/>
              <a:chOff x="3792" y="2064"/>
              <a:chExt cx="240" cy="48"/>
            </a:xfrm>
          </p:grpSpPr>
          <p:sp>
            <p:nvSpPr>
              <p:cNvPr id="18465" name="Line 51"/>
              <p:cNvSpPr>
                <a:spLocks noChangeShapeType="1"/>
              </p:cNvSpPr>
              <p:nvPr/>
            </p:nvSpPr>
            <p:spPr bwMode="auto">
              <a:xfrm>
                <a:off x="3792" y="2112"/>
                <a:ext cx="192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8466" name="Line 52"/>
              <p:cNvSpPr>
                <a:spLocks noChangeShapeType="1"/>
              </p:cNvSpPr>
              <p:nvPr/>
            </p:nvSpPr>
            <p:spPr bwMode="auto">
              <a:xfrm>
                <a:off x="3840" y="2064"/>
                <a:ext cx="192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</p:grpSp>
      <p:sp>
        <p:nvSpPr>
          <p:cNvPr id="505909" name="Line 53"/>
          <p:cNvSpPr>
            <a:spLocks noChangeShapeType="1"/>
          </p:cNvSpPr>
          <p:nvPr/>
        </p:nvSpPr>
        <p:spPr bwMode="auto">
          <a:xfrm flipH="1" flipV="1">
            <a:off x="4419600" y="1905000"/>
            <a:ext cx="2971800" cy="1905000"/>
          </a:xfrm>
          <a:prstGeom prst="line">
            <a:avLst/>
          </a:prstGeom>
          <a:noFill/>
          <a:ln w="28575">
            <a:solidFill>
              <a:srgbClr val="6600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505910" name="Group 54"/>
          <p:cNvGrpSpPr>
            <a:grpSpLocks/>
          </p:cNvGrpSpPr>
          <p:nvPr/>
        </p:nvGrpSpPr>
        <p:grpSpPr bwMode="auto">
          <a:xfrm>
            <a:off x="3914776" y="2819400"/>
            <a:ext cx="4468813" cy="2057400"/>
            <a:chOff x="1506" y="1776"/>
            <a:chExt cx="2815" cy="1296"/>
          </a:xfrm>
        </p:grpSpPr>
        <p:sp>
          <p:nvSpPr>
            <p:cNvPr id="505911" name="Rectangle 55"/>
            <p:cNvSpPr>
              <a:spLocks noChangeArrowheads="1"/>
            </p:cNvSpPr>
            <p:nvPr/>
          </p:nvSpPr>
          <p:spPr bwMode="auto">
            <a:xfrm>
              <a:off x="2400" y="2688"/>
              <a:ext cx="241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altLang="ru-RU" sz="2800" b="1">
                  <a:solidFill>
                    <a:srgbClr val="00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charset="0"/>
                  <a:cs typeface="Arial" charset="0"/>
                </a:rPr>
                <a:t>5</a:t>
              </a:r>
            </a:p>
          </p:txBody>
        </p:sp>
        <p:sp>
          <p:nvSpPr>
            <p:cNvPr id="505912" name="Rectangle 56"/>
            <p:cNvSpPr>
              <a:spLocks noChangeArrowheads="1"/>
            </p:cNvSpPr>
            <p:nvPr/>
          </p:nvSpPr>
          <p:spPr bwMode="auto">
            <a:xfrm>
              <a:off x="1506" y="1929"/>
              <a:ext cx="366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ru-RU" altLang="ru-RU" sz="2800" b="1">
                  <a:solidFill>
                    <a:srgbClr val="00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charset="0"/>
                  <a:cs typeface="Arial" charset="0"/>
                </a:rPr>
                <a:t>12</a:t>
              </a:r>
            </a:p>
          </p:txBody>
        </p:sp>
        <p:grpSp>
          <p:nvGrpSpPr>
            <p:cNvPr id="18460" name="Group 57"/>
            <p:cNvGrpSpPr>
              <a:grpSpLocks/>
            </p:cNvGrpSpPr>
            <p:nvPr/>
          </p:nvGrpSpPr>
          <p:grpSpPr bwMode="auto">
            <a:xfrm>
              <a:off x="3456" y="1776"/>
              <a:ext cx="865" cy="1296"/>
              <a:chOff x="3456" y="1776"/>
              <a:chExt cx="865" cy="1296"/>
            </a:xfrm>
          </p:grpSpPr>
          <p:sp>
            <p:nvSpPr>
              <p:cNvPr id="505914" name="Rectangle 58"/>
              <p:cNvSpPr>
                <a:spLocks noChangeArrowheads="1"/>
              </p:cNvSpPr>
              <p:nvPr/>
            </p:nvSpPr>
            <p:spPr bwMode="auto">
              <a:xfrm>
                <a:off x="4080" y="2256"/>
                <a:ext cx="241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altLang="ru-RU" sz="2800" b="1">
                    <a:solidFill>
                      <a:srgbClr val="0000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Arial" charset="0"/>
                    <a:cs typeface="Arial" charset="0"/>
                  </a:rPr>
                  <a:t>6</a:t>
                </a:r>
              </a:p>
            </p:txBody>
          </p:sp>
          <p:sp>
            <p:nvSpPr>
              <p:cNvPr id="18462" name="Freeform 59"/>
              <p:cNvSpPr>
                <a:spLocks/>
              </p:cNvSpPr>
              <p:nvPr/>
            </p:nvSpPr>
            <p:spPr bwMode="auto">
              <a:xfrm>
                <a:off x="3456" y="1776"/>
                <a:ext cx="712" cy="1296"/>
              </a:xfrm>
              <a:custGeom>
                <a:avLst/>
                <a:gdLst>
                  <a:gd name="T0" fmla="*/ 672 w 712"/>
                  <a:gd name="T1" fmla="*/ 0 h 1296"/>
                  <a:gd name="T2" fmla="*/ 600 w 712"/>
                  <a:gd name="T3" fmla="*/ 712 h 1296"/>
                  <a:gd name="T4" fmla="*/ 0 w 712"/>
                  <a:gd name="T5" fmla="*/ 1296 h 1296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712" h="1296">
                    <a:moveTo>
                      <a:pt x="672" y="0"/>
                    </a:moveTo>
                    <a:cubicBezTo>
                      <a:pt x="660" y="119"/>
                      <a:pt x="712" y="496"/>
                      <a:pt x="600" y="712"/>
                    </a:cubicBezTo>
                    <a:cubicBezTo>
                      <a:pt x="488" y="928"/>
                      <a:pt x="125" y="1174"/>
                      <a:pt x="0" y="1296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43569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058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5058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8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8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8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058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058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058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0589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0589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0589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0589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0589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0589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0589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0589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058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058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5" dur="1000"/>
                                        <p:tgtEl>
                                          <p:spTgt spid="505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9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9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9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059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059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059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0590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0590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0590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0590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0590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0590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0590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0590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505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5058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5058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5058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900" decel="100000" fill="hold"/>
                                        <p:tgtEl>
                                          <p:spTgt spid="5058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058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 nodeType="clickPar">
                      <p:stCondLst>
                        <p:cond delay="indefinite"/>
                      </p:stCondLst>
                      <p:childTnLst>
                        <p:par>
                          <p:cTn id="7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5059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5058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5058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1" dur="1000"/>
                                        <p:tgtEl>
                                          <p:spTgt spid="5058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 nodeType="clickPar">
                      <p:stCondLst>
                        <p:cond delay="indefinite"/>
                      </p:stCondLst>
                      <p:childTnLst>
                        <p:par>
                          <p:cTn id="8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5058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5058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8" dur="1000"/>
                                        <p:tgtEl>
                                          <p:spTgt spid="5058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 nodeType="clickPar">
                      <p:stCondLst>
                        <p:cond delay="indefinite"/>
                      </p:stCondLst>
                      <p:childTnLst>
                        <p:par>
                          <p:cTn id="9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5058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5058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5" dur="1000"/>
                                        <p:tgtEl>
                                          <p:spTgt spid="5058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 nodeType="clickPar">
                      <p:stCondLst>
                        <p:cond delay="indefinite"/>
                      </p:stCondLst>
                      <p:childTnLst>
                        <p:par>
                          <p:cTn id="9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8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5058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5058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02" dur="1000"/>
                                        <p:tgtEl>
                                          <p:spTgt spid="5058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 nodeType="clickPar">
                      <p:stCondLst>
                        <p:cond delay="indefinite"/>
                      </p:stCondLst>
                      <p:childTnLst>
                        <p:par>
                          <p:cTn id="10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8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8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8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058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058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058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0587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0587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0587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0587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0587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0587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0587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0587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 nodeType="clickPar">
                      <p:stCondLst>
                        <p:cond delay="indefinite"/>
                      </p:stCondLst>
                      <p:childTnLst>
                        <p:par>
                          <p:cTn id="1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5058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5058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27" dur="1000"/>
                                        <p:tgtEl>
                                          <p:spTgt spid="5058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 nodeType="clickPar">
                      <p:stCondLst>
                        <p:cond delay="indefinite"/>
                      </p:stCondLst>
                      <p:childTnLst>
                        <p:par>
                          <p:cTn id="1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5058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5058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34" dur="1000"/>
                                        <p:tgtEl>
                                          <p:spTgt spid="5058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 nodeType="clickPar">
                      <p:stCondLst>
                        <p:cond delay="indefinite"/>
                      </p:stCondLst>
                      <p:childTnLst>
                        <p:par>
                          <p:cTn id="1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9" dur="500"/>
                                        <p:tgtEl>
                                          <p:spTgt spid="505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 nodeType="clickPar">
                      <p:stCondLst>
                        <p:cond delay="indefinite"/>
                      </p:stCondLst>
                      <p:childTnLst>
                        <p:par>
                          <p:cTn id="1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2000"/>
                                        <p:tgtEl>
                                          <p:spTgt spid="5059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5858" grpId="0" animBg="1"/>
      <p:bldP spid="505871" grpId="0" animBg="1"/>
      <p:bldP spid="505872" grpId="0" animBg="1"/>
      <p:bldP spid="505873" grpId="0" animBg="1"/>
      <p:bldP spid="505884" grpId="0"/>
      <p:bldP spid="505885" grpId="0"/>
      <p:bldP spid="505886" grpId="0"/>
      <p:bldP spid="505898" grpId="0"/>
      <p:bldP spid="50590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6098" name="Group 2"/>
          <p:cNvGrpSpPr>
            <a:grpSpLocks/>
          </p:cNvGrpSpPr>
          <p:nvPr/>
        </p:nvGrpSpPr>
        <p:grpSpPr bwMode="auto">
          <a:xfrm>
            <a:off x="2743200" y="2667000"/>
            <a:ext cx="7162800" cy="2362200"/>
            <a:chOff x="336" y="2024"/>
            <a:chExt cx="4280" cy="1152"/>
          </a:xfrm>
        </p:grpSpPr>
        <p:sp>
          <p:nvSpPr>
            <p:cNvPr id="20534" name="Freeform 3"/>
            <p:cNvSpPr>
              <a:spLocks/>
            </p:cNvSpPr>
            <p:nvPr/>
          </p:nvSpPr>
          <p:spPr bwMode="auto">
            <a:xfrm>
              <a:off x="336" y="2040"/>
              <a:ext cx="4280" cy="1136"/>
            </a:xfrm>
            <a:custGeom>
              <a:avLst/>
              <a:gdLst>
                <a:gd name="T0" fmla="*/ 0 w 4280"/>
                <a:gd name="T1" fmla="*/ 1088 h 1136"/>
                <a:gd name="T2" fmla="*/ 904 w 4280"/>
                <a:gd name="T3" fmla="*/ 80 h 1136"/>
                <a:gd name="T4" fmla="*/ 4280 w 4280"/>
                <a:gd name="T5" fmla="*/ 0 h 1136"/>
                <a:gd name="T6" fmla="*/ 3432 w 4280"/>
                <a:gd name="T7" fmla="*/ 1088 h 1136"/>
                <a:gd name="T8" fmla="*/ 6 w 4280"/>
                <a:gd name="T9" fmla="*/ 1091 h 1136"/>
                <a:gd name="T10" fmla="*/ 6 w 4280"/>
                <a:gd name="T11" fmla="*/ 1123 h 1136"/>
                <a:gd name="T12" fmla="*/ 3448 w 4280"/>
                <a:gd name="T13" fmla="*/ 1120 h 1136"/>
                <a:gd name="T14" fmla="*/ 3448 w 4280"/>
                <a:gd name="T15" fmla="*/ 1136 h 1136"/>
                <a:gd name="T16" fmla="*/ 3464 w 4280"/>
                <a:gd name="T17" fmla="*/ 1104 h 1136"/>
                <a:gd name="T18" fmla="*/ 3448 w 4280"/>
                <a:gd name="T19" fmla="*/ 1104 h 1136"/>
                <a:gd name="T20" fmla="*/ 4264 w 4280"/>
                <a:gd name="T21" fmla="*/ 48 h 1136"/>
                <a:gd name="T22" fmla="*/ 4264 w 4280"/>
                <a:gd name="T23" fmla="*/ 48 h 1136"/>
                <a:gd name="T24" fmla="*/ 3448 w 4280"/>
                <a:gd name="T25" fmla="*/ 1088 h 1136"/>
                <a:gd name="T26" fmla="*/ 6 w 4280"/>
                <a:gd name="T27" fmla="*/ 1091 h 11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4280" h="1136">
                  <a:moveTo>
                    <a:pt x="0" y="1088"/>
                  </a:moveTo>
                  <a:lnTo>
                    <a:pt x="904" y="80"/>
                  </a:lnTo>
                  <a:lnTo>
                    <a:pt x="4280" y="0"/>
                  </a:lnTo>
                  <a:lnTo>
                    <a:pt x="3432" y="1088"/>
                  </a:lnTo>
                  <a:lnTo>
                    <a:pt x="6" y="1091"/>
                  </a:lnTo>
                  <a:lnTo>
                    <a:pt x="6" y="1123"/>
                  </a:lnTo>
                  <a:lnTo>
                    <a:pt x="3448" y="1120"/>
                  </a:lnTo>
                  <a:lnTo>
                    <a:pt x="3448" y="1136"/>
                  </a:lnTo>
                  <a:lnTo>
                    <a:pt x="3464" y="1104"/>
                  </a:lnTo>
                  <a:lnTo>
                    <a:pt x="3448" y="1104"/>
                  </a:lnTo>
                  <a:lnTo>
                    <a:pt x="4264" y="48"/>
                  </a:lnTo>
                  <a:lnTo>
                    <a:pt x="3448" y="1088"/>
                  </a:lnTo>
                  <a:lnTo>
                    <a:pt x="6" y="1091"/>
                  </a:ln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CCFF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0535" name="Freeform 4"/>
            <p:cNvSpPr>
              <a:spLocks/>
            </p:cNvSpPr>
            <p:nvPr/>
          </p:nvSpPr>
          <p:spPr bwMode="auto">
            <a:xfrm>
              <a:off x="3768" y="2024"/>
              <a:ext cx="848" cy="1138"/>
            </a:xfrm>
            <a:custGeom>
              <a:avLst/>
              <a:gdLst>
                <a:gd name="T0" fmla="*/ 848 w 848"/>
                <a:gd name="T1" fmla="*/ 0 h 1138"/>
                <a:gd name="T2" fmla="*/ 848 w 848"/>
                <a:gd name="T3" fmla="*/ 64 h 1138"/>
                <a:gd name="T4" fmla="*/ 12 w 848"/>
                <a:gd name="T5" fmla="*/ 1138 h 1138"/>
                <a:gd name="T6" fmla="*/ 0 w 848"/>
                <a:gd name="T7" fmla="*/ 1090 h 1138"/>
                <a:gd name="T8" fmla="*/ 848 w 848"/>
                <a:gd name="T9" fmla="*/ 0 h 11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48" h="1138">
                  <a:moveTo>
                    <a:pt x="848" y="0"/>
                  </a:moveTo>
                  <a:lnTo>
                    <a:pt x="848" y="64"/>
                  </a:lnTo>
                  <a:lnTo>
                    <a:pt x="12" y="1138"/>
                  </a:lnTo>
                  <a:lnTo>
                    <a:pt x="0" y="1090"/>
                  </a:lnTo>
                  <a:lnTo>
                    <a:pt x="848" y="0"/>
                  </a:lnTo>
                  <a:close/>
                </a:path>
              </a:pathLst>
            </a:custGeom>
            <a:gradFill rotWithShape="1">
              <a:gsLst>
                <a:gs pos="0">
                  <a:srgbClr val="CCCCFF"/>
                </a:gs>
                <a:gs pos="100000">
                  <a:srgbClr val="9966FF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0536" name="Freeform 5"/>
            <p:cNvSpPr>
              <a:spLocks/>
            </p:cNvSpPr>
            <p:nvPr/>
          </p:nvSpPr>
          <p:spPr bwMode="auto">
            <a:xfrm>
              <a:off x="336" y="3109"/>
              <a:ext cx="3444" cy="59"/>
            </a:xfrm>
            <a:custGeom>
              <a:avLst/>
              <a:gdLst>
                <a:gd name="T0" fmla="*/ 6 w 3444"/>
                <a:gd name="T1" fmla="*/ 22 h 59"/>
                <a:gd name="T2" fmla="*/ 3432 w 3444"/>
                <a:gd name="T3" fmla="*/ 5 h 59"/>
                <a:gd name="T4" fmla="*/ 3444 w 3444"/>
                <a:gd name="T5" fmla="*/ 53 h 59"/>
                <a:gd name="T6" fmla="*/ 0 w 3444"/>
                <a:gd name="T7" fmla="*/ 59 h 59"/>
                <a:gd name="T8" fmla="*/ 6 w 3444"/>
                <a:gd name="T9" fmla="*/ 22 h 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444" h="59">
                  <a:moveTo>
                    <a:pt x="6" y="22"/>
                  </a:moveTo>
                  <a:cubicBezTo>
                    <a:pt x="2207" y="27"/>
                    <a:pt x="2859" y="0"/>
                    <a:pt x="3432" y="5"/>
                  </a:cubicBezTo>
                  <a:lnTo>
                    <a:pt x="3444" y="53"/>
                  </a:lnTo>
                  <a:lnTo>
                    <a:pt x="0" y="59"/>
                  </a:lnTo>
                  <a:lnTo>
                    <a:pt x="6" y="22"/>
                  </a:lnTo>
                  <a:close/>
                </a:path>
              </a:pathLst>
            </a:custGeom>
            <a:gradFill rotWithShape="1">
              <a:gsLst>
                <a:gs pos="0">
                  <a:srgbClr val="CCCCFF"/>
                </a:gs>
                <a:gs pos="100000">
                  <a:srgbClr val="9966FF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0483" name="Freeform 6"/>
          <p:cNvSpPr>
            <a:spLocks/>
          </p:cNvSpPr>
          <p:nvPr/>
        </p:nvSpPr>
        <p:spPr bwMode="auto">
          <a:xfrm>
            <a:off x="4457700" y="2781300"/>
            <a:ext cx="3632200" cy="2095500"/>
          </a:xfrm>
          <a:custGeom>
            <a:avLst/>
            <a:gdLst>
              <a:gd name="T0" fmla="*/ 0 w 2288"/>
              <a:gd name="T1" fmla="*/ 1155700 h 1320"/>
              <a:gd name="T2" fmla="*/ 3632200 w 2288"/>
              <a:gd name="T3" fmla="*/ 0 h 1320"/>
              <a:gd name="T4" fmla="*/ 2324100 w 2288"/>
              <a:gd name="T5" fmla="*/ 2095500 h 1320"/>
              <a:gd name="T6" fmla="*/ 38100 w 2288"/>
              <a:gd name="T7" fmla="*/ 1181100 h 132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288" h="1320">
                <a:moveTo>
                  <a:pt x="0" y="728"/>
                </a:moveTo>
                <a:lnTo>
                  <a:pt x="2288" y="0"/>
                </a:lnTo>
                <a:lnTo>
                  <a:pt x="1464" y="1320"/>
                </a:lnTo>
                <a:lnTo>
                  <a:pt x="24" y="744"/>
                </a:lnTo>
              </a:path>
            </a:pathLst>
          </a:custGeom>
          <a:gradFill rotWithShape="1">
            <a:gsLst>
              <a:gs pos="0">
                <a:schemeClr val="bg1"/>
              </a:gs>
              <a:gs pos="100000">
                <a:srgbClr val="FFFF00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16103" name="Freeform 7"/>
          <p:cNvSpPr>
            <a:spLocks/>
          </p:cNvSpPr>
          <p:nvPr/>
        </p:nvSpPr>
        <p:spPr bwMode="auto">
          <a:xfrm>
            <a:off x="4438650" y="1905001"/>
            <a:ext cx="2965450" cy="2041525"/>
          </a:xfrm>
          <a:custGeom>
            <a:avLst/>
            <a:gdLst>
              <a:gd name="T0" fmla="*/ 0 w 1868"/>
              <a:gd name="T1" fmla="*/ 0 h 1176"/>
              <a:gd name="T2" fmla="*/ 2965450 w 1868"/>
              <a:gd name="T3" fmla="*/ 1920006 h 1176"/>
              <a:gd name="T4" fmla="*/ 19050 w 1868"/>
              <a:gd name="T5" fmla="*/ 2041525 h 1176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868" h="1176">
                <a:moveTo>
                  <a:pt x="0" y="0"/>
                </a:moveTo>
                <a:lnTo>
                  <a:pt x="1868" y="1106"/>
                </a:lnTo>
                <a:lnTo>
                  <a:pt x="12" y="1176"/>
                </a:lnTo>
              </a:path>
            </a:pathLst>
          </a:custGeom>
          <a:noFill/>
          <a:ln w="28575" cmpd="sng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bg1"/>
                    </a:gs>
                    <a:gs pos="100000">
                      <a:srgbClr val="66FF66"/>
                    </a:gs>
                  </a:gsLst>
                  <a:path path="rect">
                    <a:fillToRect l="50000" t="50000" r="50000" b="50000"/>
                  </a:path>
                </a:gra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16104" name="Freeform 8"/>
          <p:cNvSpPr>
            <a:spLocks/>
          </p:cNvSpPr>
          <p:nvPr/>
        </p:nvSpPr>
        <p:spPr bwMode="auto">
          <a:xfrm>
            <a:off x="6946900" y="3848100"/>
            <a:ext cx="355600" cy="228600"/>
          </a:xfrm>
          <a:custGeom>
            <a:avLst/>
            <a:gdLst>
              <a:gd name="T0" fmla="*/ 152400 w 224"/>
              <a:gd name="T1" fmla="*/ 0 h 144"/>
              <a:gd name="T2" fmla="*/ 0 w 224"/>
              <a:gd name="T3" fmla="*/ 228600 h 144"/>
              <a:gd name="T4" fmla="*/ 355600 w 224"/>
              <a:gd name="T5" fmla="*/ 203200 h 144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24" h="144">
                <a:moveTo>
                  <a:pt x="96" y="0"/>
                </a:moveTo>
                <a:lnTo>
                  <a:pt x="0" y="144"/>
                </a:lnTo>
                <a:lnTo>
                  <a:pt x="224" y="128"/>
                </a:lnTo>
              </a:path>
            </a:pathLst>
          </a:custGeom>
          <a:noFill/>
          <a:ln w="38100" cmpd="sng">
            <a:solidFill>
              <a:srgbClr val="0066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16105" name="Text Box 9"/>
          <p:cNvSpPr txBox="1">
            <a:spLocks noChangeArrowheads="1"/>
          </p:cNvSpPr>
          <p:nvPr/>
        </p:nvSpPr>
        <p:spPr bwMode="auto">
          <a:xfrm>
            <a:off x="5715000" y="3505200"/>
            <a:ext cx="685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400" b="1">
                <a:solidFill>
                  <a:srgbClr val="FF0000"/>
                </a:solidFill>
              </a:rPr>
              <a:t>П-я </a:t>
            </a:r>
          </a:p>
        </p:txBody>
      </p:sp>
      <p:grpSp>
        <p:nvGrpSpPr>
          <p:cNvPr id="516106" name="Group 10"/>
          <p:cNvGrpSpPr>
            <a:grpSpLocks/>
          </p:cNvGrpSpPr>
          <p:nvPr/>
        </p:nvGrpSpPr>
        <p:grpSpPr bwMode="auto">
          <a:xfrm>
            <a:off x="5715000" y="3276600"/>
            <a:ext cx="533400" cy="1295400"/>
            <a:chOff x="2640" y="2064"/>
            <a:chExt cx="336" cy="816"/>
          </a:xfrm>
        </p:grpSpPr>
        <p:sp>
          <p:nvSpPr>
            <p:cNvPr id="20532" name="Line 11"/>
            <p:cNvSpPr>
              <a:spLocks noChangeShapeType="1"/>
            </p:cNvSpPr>
            <p:nvPr/>
          </p:nvSpPr>
          <p:spPr bwMode="auto">
            <a:xfrm>
              <a:off x="2832" y="2064"/>
              <a:ext cx="144" cy="1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0533" name="Line 12"/>
            <p:cNvSpPr>
              <a:spLocks noChangeShapeType="1"/>
            </p:cNvSpPr>
            <p:nvPr/>
          </p:nvSpPr>
          <p:spPr bwMode="auto">
            <a:xfrm flipV="1">
              <a:off x="2640" y="2736"/>
              <a:ext cx="144" cy="1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516109" name="Freeform 13"/>
          <p:cNvSpPr>
            <a:spLocks/>
          </p:cNvSpPr>
          <p:nvPr/>
        </p:nvSpPr>
        <p:spPr bwMode="auto">
          <a:xfrm>
            <a:off x="4456114" y="4005264"/>
            <a:ext cx="1587" cy="1743075"/>
          </a:xfrm>
          <a:custGeom>
            <a:avLst/>
            <a:gdLst>
              <a:gd name="T0" fmla="*/ 0 w 1"/>
              <a:gd name="T1" fmla="*/ 0 h 1098"/>
              <a:gd name="T2" fmla="*/ 0 w 1"/>
              <a:gd name="T3" fmla="*/ 1743075 h 1098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1" h="1098">
                <a:moveTo>
                  <a:pt x="0" y="0"/>
                </a:moveTo>
                <a:lnTo>
                  <a:pt x="0" y="1098"/>
                </a:lnTo>
              </a:path>
            </a:pathLst>
          </a:custGeom>
          <a:noFill/>
          <a:ln w="28575" cmpd="sng">
            <a:solidFill>
              <a:srgbClr val="0033CC"/>
            </a:solidFill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489" name="Text Box 14"/>
          <p:cNvSpPr txBox="1">
            <a:spLocks noChangeArrowheads="1"/>
          </p:cNvSpPr>
          <p:nvPr/>
        </p:nvSpPr>
        <p:spPr bwMode="auto">
          <a:xfrm>
            <a:off x="1752600" y="76200"/>
            <a:ext cx="8915400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400"/>
              <a:t>Через вершину прямого угла С равнобедренного прямоугольного треугольника АВС проведена прямая СМ, перпендикулярная к его плоскости. Найдите расстояние от точки М до прямой АВ, если АС = 4 см, а СМ = </a:t>
            </a:r>
            <a:endParaRPr lang="ru-RU" altLang="ru-RU" sz="2800" i="1"/>
          </a:p>
        </p:txBody>
      </p:sp>
      <p:sp>
        <p:nvSpPr>
          <p:cNvPr id="20490" name="Text Box 15"/>
          <p:cNvSpPr txBox="1">
            <a:spLocks noChangeArrowheads="1"/>
          </p:cNvSpPr>
          <p:nvPr/>
        </p:nvSpPr>
        <p:spPr bwMode="auto">
          <a:xfrm>
            <a:off x="8077201" y="2667001"/>
            <a:ext cx="4413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800" b="1"/>
              <a:t>А</a:t>
            </a:r>
          </a:p>
        </p:txBody>
      </p:sp>
      <p:sp>
        <p:nvSpPr>
          <p:cNvPr id="20491" name="Text Box 16"/>
          <p:cNvSpPr txBox="1">
            <a:spLocks noChangeArrowheads="1"/>
          </p:cNvSpPr>
          <p:nvPr/>
        </p:nvSpPr>
        <p:spPr bwMode="auto">
          <a:xfrm>
            <a:off x="6934201" y="4495801"/>
            <a:ext cx="4413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800" b="1"/>
              <a:t>В</a:t>
            </a:r>
          </a:p>
        </p:txBody>
      </p:sp>
      <p:sp>
        <p:nvSpPr>
          <p:cNvPr id="20492" name="Text Box 17"/>
          <p:cNvSpPr txBox="1">
            <a:spLocks noChangeArrowheads="1"/>
          </p:cNvSpPr>
          <p:nvPr/>
        </p:nvSpPr>
        <p:spPr bwMode="auto">
          <a:xfrm>
            <a:off x="3962401" y="3657601"/>
            <a:ext cx="4413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800" b="1"/>
              <a:t>С</a:t>
            </a:r>
          </a:p>
        </p:txBody>
      </p:sp>
      <p:sp>
        <p:nvSpPr>
          <p:cNvPr id="20493" name="Rectangle 18"/>
          <p:cNvSpPr>
            <a:spLocks noChangeArrowheads="1"/>
          </p:cNvSpPr>
          <p:nvPr/>
        </p:nvSpPr>
        <p:spPr bwMode="auto">
          <a:xfrm>
            <a:off x="1752600" y="1752600"/>
            <a:ext cx="11049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30000"/>
              </a:spcBef>
            </a:pPr>
            <a:r>
              <a:rPr lang="ru-RU" altLang="ru-RU" sz="2400">
                <a:solidFill>
                  <a:srgbClr val="FF0000"/>
                </a:solidFill>
              </a:rPr>
              <a:t>№155.</a:t>
            </a:r>
          </a:p>
        </p:txBody>
      </p:sp>
      <p:grpSp>
        <p:nvGrpSpPr>
          <p:cNvPr id="516115" name="Group 19"/>
          <p:cNvGrpSpPr>
            <a:grpSpLocks/>
          </p:cNvGrpSpPr>
          <p:nvPr/>
        </p:nvGrpSpPr>
        <p:grpSpPr bwMode="auto">
          <a:xfrm>
            <a:off x="3898900" y="1828800"/>
            <a:ext cx="673100" cy="3835400"/>
            <a:chOff x="1496" y="1152"/>
            <a:chExt cx="424" cy="2416"/>
          </a:xfrm>
        </p:grpSpPr>
        <p:sp>
          <p:nvSpPr>
            <p:cNvPr id="20525" name="Freeform 20"/>
            <p:cNvSpPr>
              <a:spLocks/>
            </p:cNvSpPr>
            <p:nvPr/>
          </p:nvSpPr>
          <p:spPr bwMode="auto">
            <a:xfrm>
              <a:off x="1850" y="2512"/>
              <a:ext cx="1" cy="672"/>
            </a:xfrm>
            <a:custGeom>
              <a:avLst/>
              <a:gdLst>
                <a:gd name="T0" fmla="*/ 0 w 1"/>
                <a:gd name="T1" fmla="*/ 0 h 672"/>
                <a:gd name="T2" fmla="*/ 0 w 1"/>
                <a:gd name="T3" fmla="*/ 672 h 672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" h="672">
                  <a:moveTo>
                    <a:pt x="0" y="0"/>
                  </a:moveTo>
                  <a:lnTo>
                    <a:pt x="0" y="672"/>
                  </a:lnTo>
                </a:path>
              </a:pathLst>
            </a:custGeom>
            <a:noFill/>
            <a:ln w="28575" cap="flat" cmpd="sng">
              <a:solidFill>
                <a:srgbClr val="0000FF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grpSp>
          <p:nvGrpSpPr>
            <p:cNvPr id="20526" name="Group 21"/>
            <p:cNvGrpSpPr>
              <a:grpSpLocks/>
            </p:cNvGrpSpPr>
            <p:nvPr/>
          </p:nvGrpSpPr>
          <p:grpSpPr bwMode="auto">
            <a:xfrm>
              <a:off x="1496" y="1152"/>
              <a:ext cx="424" cy="2416"/>
              <a:chOff x="1496" y="1152"/>
              <a:chExt cx="424" cy="2416"/>
            </a:xfrm>
          </p:grpSpPr>
          <p:sp>
            <p:nvSpPr>
              <p:cNvPr id="516118" name="Text Box 22"/>
              <p:cNvSpPr txBox="1">
                <a:spLocks noChangeArrowheads="1"/>
              </p:cNvSpPr>
              <p:nvPr/>
            </p:nvSpPr>
            <p:spPr bwMode="auto">
              <a:xfrm>
                <a:off x="1496" y="1152"/>
                <a:ext cx="424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ru-RU" altLang="ru-RU" sz="2800" b="1" i="1">
                    <a:solidFill>
                      <a:srgbClr val="0000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М</a:t>
                </a:r>
              </a:p>
            </p:txBody>
          </p:sp>
          <p:grpSp>
            <p:nvGrpSpPr>
              <p:cNvPr id="20528" name="Group 23"/>
              <p:cNvGrpSpPr>
                <a:grpSpLocks/>
              </p:cNvGrpSpPr>
              <p:nvPr/>
            </p:nvGrpSpPr>
            <p:grpSpPr bwMode="auto">
              <a:xfrm>
                <a:off x="1824" y="1200"/>
                <a:ext cx="52" cy="1296"/>
                <a:chOff x="2784" y="1872"/>
                <a:chExt cx="48" cy="1296"/>
              </a:xfrm>
            </p:grpSpPr>
            <p:sp>
              <p:nvSpPr>
                <p:cNvPr id="20530" name="Oval 24"/>
                <p:cNvSpPr>
                  <a:spLocks noChangeArrowheads="1"/>
                </p:cNvSpPr>
                <p:nvPr/>
              </p:nvSpPr>
              <p:spPr bwMode="auto">
                <a:xfrm>
                  <a:off x="2784" y="3120"/>
                  <a:ext cx="48" cy="48"/>
                </a:xfrm>
                <a:prstGeom prst="ellipse">
                  <a:avLst/>
                </a:prstGeom>
                <a:solidFill>
                  <a:srgbClr val="FF0000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  <p:sp>
              <p:nvSpPr>
                <p:cNvPr id="20531" name="Freeform 25"/>
                <p:cNvSpPr>
                  <a:spLocks/>
                </p:cNvSpPr>
                <p:nvPr/>
              </p:nvSpPr>
              <p:spPr bwMode="auto">
                <a:xfrm>
                  <a:off x="2792" y="1872"/>
                  <a:ext cx="16" cy="1258"/>
                </a:xfrm>
                <a:custGeom>
                  <a:avLst/>
                  <a:gdLst>
                    <a:gd name="T0" fmla="*/ 0 w 16"/>
                    <a:gd name="T1" fmla="*/ 0 h 1258"/>
                    <a:gd name="T2" fmla="*/ 16 w 16"/>
                    <a:gd name="T3" fmla="*/ 1258 h 1258"/>
                    <a:gd name="T4" fmla="*/ 0 60000 65536"/>
                    <a:gd name="T5" fmla="*/ 0 60000 6553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0" t="0" r="r" b="b"/>
                  <a:pathLst>
                    <a:path w="16" h="1258">
                      <a:moveTo>
                        <a:pt x="0" y="0"/>
                      </a:moveTo>
                      <a:lnTo>
                        <a:pt x="16" y="1258"/>
                      </a:lnTo>
                    </a:path>
                  </a:pathLst>
                </a:custGeom>
                <a:noFill/>
                <a:ln w="28575" cmpd="sng">
                  <a:solidFill>
                    <a:srgbClr val="0000FF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20529" name="Freeform 26"/>
              <p:cNvSpPr>
                <a:spLocks/>
              </p:cNvSpPr>
              <p:nvPr/>
            </p:nvSpPr>
            <p:spPr bwMode="auto">
              <a:xfrm>
                <a:off x="1850" y="3168"/>
                <a:ext cx="1" cy="400"/>
              </a:xfrm>
              <a:custGeom>
                <a:avLst/>
                <a:gdLst>
                  <a:gd name="T0" fmla="*/ 0 w 1"/>
                  <a:gd name="T1" fmla="*/ 0 h 400"/>
                  <a:gd name="T2" fmla="*/ 0 w 1"/>
                  <a:gd name="T3" fmla="*/ 400 h 400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" h="400">
                    <a:moveTo>
                      <a:pt x="0" y="0"/>
                    </a:moveTo>
                    <a:lnTo>
                      <a:pt x="0" y="400"/>
                    </a:lnTo>
                  </a:path>
                </a:pathLst>
              </a:custGeom>
              <a:noFill/>
              <a:ln w="28575" cap="flat" cmpd="sng">
                <a:solidFill>
                  <a:srgbClr val="0000FF"/>
                </a:solidFill>
                <a:prstDash val="solid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</p:grpSp>
      <p:sp>
        <p:nvSpPr>
          <p:cNvPr id="516123" name="Text Box 27"/>
          <p:cNvSpPr txBox="1">
            <a:spLocks noChangeArrowheads="1"/>
          </p:cNvSpPr>
          <p:nvPr/>
        </p:nvSpPr>
        <p:spPr bwMode="auto">
          <a:xfrm>
            <a:off x="4092576" y="2362200"/>
            <a:ext cx="7080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altLang="ru-RU" sz="2400" b="1">
                <a:solidFill>
                  <a:srgbClr val="66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П-Р</a:t>
            </a:r>
          </a:p>
        </p:txBody>
      </p:sp>
      <p:sp>
        <p:nvSpPr>
          <p:cNvPr id="516124" name="Text Box 28"/>
          <p:cNvSpPr txBox="1">
            <a:spLocks noChangeArrowheads="1"/>
          </p:cNvSpPr>
          <p:nvPr/>
        </p:nvSpPr>
        <p:spPr bwMode="auto">
          <a:xfrm rot="1884171">
            <a:off x="5334000" y="2362200"/>
            <a:ext cx="76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400" b="1">
                <a:solidFill>
                  <a:srgbClr val="FF0000"/>
                </a:solidFill>
              </a:rPr>
              <a:t>Н-я</a:t>
            </a:r>
          </a:p>
        </p:txBody>
      </p:sp>
      <p:grpSp>
        <p:nvGrpSpPr>
          <p:cNvPr id="516125" name="Group 29"/>
          <p:cNvGrpSpPr>
            <a:grpSpLocks/>
          </p:cNvGrpSpPr>
          <p:nvPr/>
        </p:nvGrpSpPr>
        <p:grpSpPr bwMode="auto">
          <a:xfrm>
            <a:off x="7007226" y="5105400"/>
            <a:ext cx="1027113" cy="787400"/>
            <a:chOff x="1392" y="3488"/>
            <a:chExt cx="676" cy="496"/>
          </a:xfrm>
        </p:grpSpPr>
        <p:graphicFrame>
          <p:nvGraphicFramePr>
            <p:cNvPr id="20523" name="Object 30"/>
            <p:cNvGraphicFramePr>
              <a:graphicFrameLocks noChangeAspect="1"/>
            </p:cNvGraphicFramePr>
            <p:nvPr/>
          </p:nvGraphicFramePr>
          <p:xfrm>
            <a:off x="1440" y="3648"/>
            <a:ext cx="528" cy="33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43" name="Формула" r:id="rId4" imgW="190417" imgH="152334" progId="Equation.3">
                    <p:embed/>
                  </p:oleObj>
                </mc:Choice>
                <mc:Fallback>
                  <p:oleObj name="Формула" r:id="rId4" imgW="190417" imgH="152334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40" y="3648"/>
                          <a:ext cx="528" cy="33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0524" name="Text Box 31"/>
            <p:cNvSpPr txBox="1">
              <a:spLocks noChangeArrowheads="1"/>
            </p:cNvSpPr>
            <p:nvPr/>
          </p:nvSpPr>
          <p:spPr bwMode="auto">
            <a:xfrm>
              <a:off x="1392" y="3488"/>
              <a:ext cx="67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ru-RU" sz="2400" b="1">
                  <a:solidFill>
                    <a:srgbClr val="FF0000"/>
                  </a:solidFill>
                </a:rPr>
                <a:t>TT</a:t>
              </a:r>
              <a:r>
                <a:rPr lang="ru-RU" altLang="ru-RU" sz="2400" b="1">
                  <a:solidFill>
                    <a:srgbClr val="FF0000"/>
                  </a:solidFill>
                </a:rPr>
                <a:t>П</a:t>
              </a:r>
              <a:r>
                <a:rPr lang="en-US" altLang="ru-RU" sz="2400" b="1">
                  <a:solidFill>
                    <a:srgbClr val="FF0000"/>
                  </a:solidFill>
                </a:rPr>
                <a:t>   </a:t>
              </a:r>
              <a:endParaRPr lang="ru-RU" altLang="ru-RU" sz="2400" b="1">
                <a:solidFill>
                  <a:srgbClr val="FF0000"/>
                </a:solidFill>
              </a:endParaRPr>
            </a:p>
          </p:txBody>
        </p:sp>
      </p:grpSp>
      <p:grpSp>
        <p:nvGrpSpPr>
          <p:cNvPr id="516128" name="Group 32"/>
          <p:cNvGrpSpPr>
            <a:grpSpLocks/>
          </p:cNvGrpSpPr>
          <p:nvPr/>
        </p:nvGrpSpPr>
        <p:grpSpPr bwMode="auto">
          <a:xfrm>
            <a:off x="5410200" y="5308600"/>
            <a:ext cx="1722438" cy="850900"/>
            <a:chOff x="528" y="3616"/>
            <a:chExt cx="1134" cy="536"/>
          </a:xfrm>
        </p:grpSpPr>
        <p:sp>
          <p:nvSpPr>
            <p:cNvPr id="516129" name="Text Box 33"/>
            <p:cNvSpPr txBox="1">
              <a:spLocks noChangeArrowheads="1"/>
            </p:cNvSpPr>
            <p:nvPr/>
          </p:nvSpPr>
          <p:spPr bwMode="auto">
            <a:xfrm>
              <a:off x="528" y="3616"/>
              <a:ext cx="113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ru-RU" sz="2800"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charset="0"/>
                  <a:cs typeface="Arial" charset="0"/>
                </a:rPr>
                <a:t>A</a:t>
              </a:r>
              <a:r>
                <a:rPr lang="ru-RU" altLang="ru-RU" sz="2800"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charset="0"/>
                  <a:cs typeface="Arial" charset="0"/>
                </a:rPr>
                <a:t>В</a:t>
              </a:r>
              <a:r>
                <a:rPr lang="en-US" altLang="ru-RU" sz="2800"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charset="0"/>
                  <a:cs typeface="Arial" charset="0"/>
                </a:rPr>
                <a:t>   </a:t>
              </a:r>
              <a:r>
                <a:rPr lang="ru-RU" altLang="ru-RU" sz="2800"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charset="0"/>
                  <a:cs typeface="Arial" charset="0"/>
                </a:rPr>
                <a:t>С</a:t>
              </a:r>
              <a:r>
                <a:rPr lang="en-US" altLang="ru-RU" sz="2800"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charset="0"/>
                  <a:cs typeface="Arial" charset="0"/>
                </a:rPr>
                <a:t>F   </a:t>
              </a:r>
              <a:endParaRPr lang="ru-RU" altLang="ru-RU" sz="280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endParaRPr>
            </a:p>
          </p:txBody>
        </p:sp>
        <p:graphicFrame>
          <p:nvGraphicFramePr>
            <p:cNvPr id="20521" name="Object 34"/>
            <p:cNvGraphicFramePr>
              <a:graphicFrameLocks noChangeAspect="1"/>
            </p:cNvGraphicFramePr>
            <p:nvPr/>
          </p:nvGraphicFramePr>
          <p:xfrm>
            <a:off x="864" y="3648"/>
            <a:ext cx="231" cy="2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44" name="Формула" r:id="rId6" imgW="152268" imgH="164957" progId="Equation.3">
                    <p:embed/>
                  </p:oleObj>
                </mc:Choice>
                <mc:Fallback>
                  <p:oleObj name="Формула" r:id="rId6" imgW="152268" imgH="164957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64" y="3648"/>
                          <a:ext cx="231" cy="2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16131" name="Text Box 35"/>
            <p:cNvSpPr txBox="1">
              <a:spLocks noChangeArrowheads="1"/>
            </p:cNvSpPr>
            <p:nvPr/>
          </p:nvSpPr>
          <p:spPr bwMode="auto">
            <a:xfrm>
              <a:off x="1075" y="3902"/>
              <a:ext cx="532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altLang="ru-RU" sz="2000" b="1">
                  <a:solidFill>
                    <a:srgbClr val="00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charset="0"/>
                  <a:cs typeface="Arial" charset="0"/>
                </a:rPr>
                <a:t>П-я</a:t>
              </a:r>
              <a:r>
                <a:rPr lang="en-US" altLang="ru-RU" sz="2000" b="1">
                  <a:solidFill>
                    <a:srgbClr val="00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charset="0"/>
                  <a:cs typeface="Arial" charset="0"/>
                </a:rPr>
                <a:t>   </a:t>
              </a:r>
              <a:endParaRPr lang="ru-RU" altLang="ru-RU" sz="20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endParaRPr>
            </a:p>
          </p:txBody>
        </p:sp>
      </p:grpSp>
      <p:grpSp>
        <p:nvGrpSpPr>
          <p:cNvPr id="516132" name="Group 36"/>
          <p:cNvGrpSpPr>
            <a:grpSpLocks/>
          </p:cNvGrpSpPr>
          <p:nvPr/>
        </p:nvGrpSpPr>
        <p:grpSpPr bwMode="auto">
          <a:xfrm>
            <a:off x="7915276" y="5359401"/>
            <a:ext cx="1762125" cy="854075"/>
            <a:chOff x="1872" y="3648"/>
            <a:chExt cx="1160" cy="538"/>
          </a:xfrm>
        </p:grpSpPr>
        <p:sp>
          <p:nvSpPr>
            <p:cNvPr id="516133" name="Text Box 37"/>
            <p:cNvSpPr txBox="1">
              <a:spLocks noChangeArrowheads="1"/>
            </p:cNvSpPr>
            <p:nvPr/>
          </p:nvSpPr>
          <p:spPr bwMode="auto">
            <a:xfrm>
              <a:off x="1872" y="3648"/>
              <a:ext cx="116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ru-RU" sz="2800"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charset="0"/>
                  <a:cs typeface="Arial" charset="0"/>
                </a:rPr>
                <a:t>A</a:t>
              </a:r>
              <a:r>
                <a:rPr lang="ru-RU" altLang="ru-RU" sz="2800"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charset="0"/>
                  <a:cs typeface="Arial" charset="0"/>
                </a:rPr>
                <a:t>В</a:t>
              </a:r>
              <a:r>
                <a:rPr lang="en-US" altLang="ru-RU" sz="2800"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charset="0"/>
                  <a:cs typeface="Arial" charset="0"/>
                </a:rPr>
                <a:t>   MF   </a:t>
              </a:r>
              <a:endParaRPr lang="ru-RU" altLang="ru-RU" sz="280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endParaRPr>
            </a:p>
          </p:txBody>
        </p:sp>
        <p:graphicFrame>
          <p:nvGraphicFramePr>
            <p:cNvPr id="20518" name="Object 38"/>
            <p:cNvGraphicFramePr>
              <a:graphicFrameLocks noChangeAspect="1"/>
            </p:cNvGraphicFramePr>
            <p:nvPr/>
          </p:nvGraphicFramePr>
          <p:xfrm>
            <a:off x="2217" y="3686"/>
            <a:ext cx="231" cy="2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45" name="Формула" r:id="rId8" imgW="152268" imgH="164957" progId="Equation.3">
                    <p:embed/>
                  </p:oleObj>
                </mc:Choice>
                <mc:Fallback>
                  <p:oleObj name="Формула" r:id="rId8" imgW="152268" imgH="164957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17" y="3686"/>
                          <a:ext cx="231" cy="2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16135" name="Text Box 39"/>
            <p:cNvSpPr txBox="1">
              <a:spLocks noChangeArrowheads="1"/>
            </p:cNvSpPr>
            <p:nvPr/>
          </p:nvSpPr>
          <p:spPr bwMode="auto">
            <a:xfrm>
              <a:off x="2400" y="3936"/>
              <a:ext cx="533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altLang="ru-RU" sz="2000" b="1">
                  <a:solidFill>
                    <a:srgbClr val="00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charset="0"/>
                  <a:cs typeface="Arial" charset="0"/>
                </a:rPr>
                <a:t>Н-я</a:t>
              </a:r>
              <a:r>
                <a:rPr lang="en-US" altLang="ru-RU" sz="2000" b="1">
                  <a:solidFill>
                    <a:srgbClr val="00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charset="0"/>
                  <a:cs typeface="Arial" charset="0"/>
                </a:rPr>
                <a:t>   </a:t>
              </a:r>
              <a:endParaRPr lang="ru-RU" altLang="ru-RU" sz="20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endParaRPr>
            </a:p>
          </p:txBody>
        </p:sp>
      </p:grpSp>
      <p:sp>
        <p:nvSpPr>
          <p:cNvPr id="516136" name="Text Box 40"/>
          <p:cNvSpPr txBox="1">
            <a:spLocks noChangeArrowheads="1"/>
          </p:cNvSpPr>
          <p:nvPr/>
        </p:nvSpPr>
        <p:spPr bwMode="auto">
          <a:xfrm>
            <a:off x="5181601" y="6172200"/>
            <a:ext cx="41005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400"/>
              <a:t>М</a:t>
            </a:r>
            <a:r>
              <a:rPr lang="en-US" altLang="ru-RU" sz="2400"/>
              <a:t>F</a:t>
            </a:r>
            <a:r>
              <a:rPr lang="ru-RU" altLang="ru-RU" sz="2400"/>
              <a:t> – искомое расстояние</a:t>
            </a:r>
            <a:r>
              <a:rPr lang="en-US" altLang="ru-RU" sz="2400"/>
              <a:t>   </a:t>
            </a:r>
            <a:endParaRPr lang="ru-RU" altLang="ru-RU" sz="2400"/>
          </a:p>
        </p:txBody>
      </p:sp>
      <p:sp>
        <p:nvSpPr>
          <p:cNvPr id="516140" name="Freeform 44"/>
          <p:cNvSpPr>
            <a:spLocks/>
          </p:cNvSpPr>
          <p:nvPr/>
        </p:nvSpPr>
        <p:spPr bwMode="auto">
          <a:xfrm>
            <a:off x="7048500" y="3340100"/>
            <a:ext cx="508000" cy="254000"/>
          </a:xfrm>
          <a:custGeom>
            <a:avLst/>
            <a:gdLst>
              <a:gd name="T0" fmla="*/ 0 w 320"/>
              <a:gd name="T1" fmla="*/ 228600 h 160"/>
              <a:gd name="T2" fmla="*/ 177800 w 320"/>
              <a:gd name="T3" fmla="*/ 0 h 160"/>
              <a:gd name="T4" fmla="*/ 508000 w 320"/>
              <a:gd name="T5" fmla="*/ 254000 h 16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20" h="160">
                <a:moveTo>
                  <a:pt x="0" y="144"/>
                </a:moveTo>
                <a:lnTo>
                  <a:pt x="112" y="0"/>
                </a:lnTo>
                <a:lnTo>
                  <a:pt x="320" y="160"/>
                </a:lnTo>
              </a:path>
            </a:pathLst>
          </a:custGeom>
          <a:noFill/>
          <a:ln w="28575" cmpd="sng">
            <a:solidFill>
              <a:srgbClr val="0066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516141" name="Group 45"/>
          <p:cNvGrpSpPr>
            <a:grpSpLocks/>
          </p:cNvGrpSpPr>
          <p:nvPr/>
        </p:nvGrpSpPr>
        <p:grpSpPr bwMode="auto">
          <a:xfrm>
            <a:off x="7391400" y="3657601"/>
            <a:ext cx="477838" cy="519113"/>
            <a:chOff x="3696" y="2304"/>
            <a:chExt cx="301" cy="327"/>
          </a:xfrm>
        </p:grpSpPr>
        <p:sp>
          <p:nvSpPr>
            <p:cNvPr id="20515" name="Text Box 46"/>
            <p:cNvSpPr txBox="1">
              <a:spLocks noChangeArrowheads="1"/>
            </p:cNvSpPr>
            <p:nvPr/>
          </p:nvSpPr>
          <p:spPr bwMode="auto">
            <a:xfrm>
              <a:off x="3744" y="2304"/>
              <a:ext cx="253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ru-RU" sz="2800" b="1"/>
                <a:t>F</a:t>
              </a:r>
              <a:endParaRPr lang="ru-RU" altLang="ru-RU" sz="2800" b="1"/>
            </a:p>
          </p:txBody>
        </p:sp>
        <p:sp>
          <p:nvSpPr>
            <p:cNvPr id="20516" name="Oval 47"/>
            <p:cNvSpPr>
              <a:spLocks noChangeArrowheads="1"/>
            </p:cNvSpPr>
            <p:nvPr/>
          </p:nvSpPr>
          <p:spPr bwMode="auto">
            <a:xfrm>
              <a:off x="3696" y="2400"/>
              <a:ext cx="48" cy="4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</p:grpSp>
      <p:graphicFrame>
        <p:nvGraphicFramePr>
          <p:cNvPr id="20503" name="Object 48"/>
          <p:cNvGraphicFramePr>
            <a:graphicFrameLocks noChangeAspect="1"/>
          </p:cNvGraphicFramePr>
          <p:nvPr/>
        </p:nvGraphicFramePr>
        <p:xfrm>
          <a:off x="8534400" y="1143001"/>
          <a:ext cx="1143000" cy="493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46" name="Формула" r:id="rId10" imgW="558558" imgH="241195" progId="Equation.3">
                  <p:embed/>
                </p:oleObj>
              </mc:Choice>
              <mc:Fallback>
                <p:oleObj name="Формула" r:id="rId10" imgW="558558" imgH="24119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34400" y="1143001"/>
                        <a:ext cx="1143000" cy="493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04" name="Freeform 50"/>
          <p:cNvSpPr>
            <a:spLocks/>
          </p:cNvSpPr>
          <p:nvPr/>
        </p:nvSpPr>
        <p:spPr bwMode="auto">
          <a:xfrm>
            <a:off x="4995864" y="3767139"/>
            <a:ext cx="490537" cy="390525"/>
          </a:xfrm>
          <a:custGeom>
            <a:avLst/>
            <a:gdLst>
              <a:gd name="T0" fmla="*/ 0 w 309"/>
              <a:gd name="T1" fmla="*/ 0 h 246"/>
              <a:gd name="T2" fmla="*/ 490537 w 309"/>
              <a:gd name="T3" fmla="*/ 195263 h 246"/>
              <a:gd name="T4" fmla="*/ 9525 w 309"/>
              <a:gd name="T5" fmla="*/ 390525 h 246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09" h="246">
                <a:moveTo>
                  <a:pt x="0" y="0"/>
                </a:moveTo>
                <a:lnTo>
                  <a:pt x="309" y="123"/>
                </a:lnTo>
                <a:lnTo>
                  <a:pt x="6" y="246"/>
                </a:ln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516161" name="Group 65"/>
          <p:cNvGrpSpPr>
            <a:grpSpLocks/>
          </p:cNvGrpSpPr>
          <p:nvPr/>
        </p:nvGrpSpPr>
        <p:grpSpPr bwMode="auto">
          <a:xfrm>
            <a:off x="6934200" y="3276600"/>
            <a:ext cx="990600" cy="1066800"/>
            <a:chOff x="3408" y="2064"/>
            <a:chExt cx="624" cy="672"/>
          </a:xfrm>
        </p:grpSpPr>
        <p:grpSp>
          <p:nvGrpSpPr>
            <p:cNvPr id="20509" name="Group 57"/>
            <p:cNvGrpSpPr>
              <a:grpSpLocks/>
            </p:cNvGrpSpPr>
            <p:nvPr/>
          </p:nvGrpSpPr>
          <p:grpSpPr bwMode="auto">
            <a:xfrm>
              <a:off x="3792" y="2064"/>
              <a:ext cx="240" cy="48"/>
              <a:chOff x="3792" y="2064"/>
              <a:chExt cx="240" cy="48"/>
            </a:xfrm>
          </p:grpSpPr>
          <p:sp>
            <p:nvSpPr>
              <p:cNvPr id="20513" name="Line 51"/>
              <p:cNvSpPr>
                <a:spLocks noChangeShapeType="1"/>
              </p:cNvSpPr>
              <p:nvPr/>
            </p:nvSpPr>
            <p:spPr bwMode="auto">
              <a:xfrm>
                <a:off x="3792" y="2112"/>
                <a:ext cx="192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0514" name="Line 56"/>
              <p:cNvSpPr>
                <a:spLocks noChangeShapeType="1"/>
              </p:cNvSpPr>
              <p:nvPr/>
            </p:nvSpPr>
            <p:spPr bwMode="auto">
              <a:xfrm>
                <a:off x="3840" y="2064"/>
                <a:ext cx="192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20510" name="Group 62"/>
            <p:cNvGrpSpPr>
              <a:grpSpLocks/>
            </p:cNvGrpSpPr>
            <p:nvPr/>
          </p:nvGrpSpPr>
          <p:grpSpPr bwMode="auto">
            <a:xfrm>
              <a:off x="3408" y="2688"/>
              <a:ext cx="240" cy="48"/>
              <a:chOff x="3792" y="2064"/>
              <a:chExt cx="240" cy="48"/>
            </a:xfrm>
          </p:grpSpPr>
          <p:sp>
            <p:nvSpPr>
              <p:cNvPr id="20511" name="Line 63"/>
              <p:cNvSpPr>
                <a:spLocks noChangeShapeType="1"/>
              </p:cNvSpPr>
              <p:nvPr/>
            </p:nvSpPr>
            <p:spPr bwMode="auto">
              <a:xfrm>
                <a:off x="3792" y="2112"/>
                <a:ext cx="192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0512" name="Line 64"/>
              <p:cNvSpPr>
                <a:spLocks noChangeShapeType="1"/>
              </p:cNvSpPr>
              <p:nvPr/>
            </p:nvSpPr>
            <p:spPr bwMode="auto">
              <a:xfrm>
                <a:off x="3840" y="2064"/>
                <a:ext cx="192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</p:grpSp>
      <p:grpSp>
        <p:nvGrpSpPr>
          <p:cNvPr id="516162" name="Group 66"/>
          <p:cNvGrpSpPr>
            <a:grpSpLocks/>
          </p:cNvGrpSpPr>
          <p:nvPr/>
        </p:nvGrpSpPr>
        <p:grpSpPr bwMode="auto">
          <a:xfrm>
            <a:off x="3733800" y="2776539"/>
            <a:ext cx="2211388" cy="790575"/>
            <a:chOff x="1392" y="1749"/>
            <a:chExt cx="1393" cy="498"/>
          </a:xfrm>
        </p:grpSpPr>
        <p:sp>
          <p:nvSpPr>
            <p:cNvPr id="516163" name="Rectangle 67"/>
            <p:cNvSpPr>
              <a:spLocks noChangeArrowheads="1"/>
            </p:cNvSpPr>
            <p:nvPr/>
          </p:nvSpPr>
          <p:spPr bwMode="auto">
            <a:xfrm>
              <a:off x="2544" y="1920"/>
              <a:ext cx="241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altLang="ru-RU" sz="2800" b="1"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charset="0"/>
                  <a:cs typeface="Arial" charset="0"/>
                </a:rPr>
                <a:t>4</a:t>
              </a:r>
            </a:p>
          </p:txBody>
        </p:sp>
        <p:graphicFrame>
          <p:nvGraphicFramePr>
            <p:cNvPr id="20508" name="Object 68"/>
            <p:cNvGraphicFramePr>
              <a:graphicFrameLocks noChangeAspect="1"/>
            </p:cNvGraphicFramePr>
            <p:nvPr/>
          </p:nvGraphicFramePr>
          <p:xfrm>
            <a:off x="1392" y="1749"/>
            <a:ext cx="505" cy="3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47" name="Формула" r:id="rId12" imgW="317362" imgH="228501" progId="Equation.3">
                    <p:embed/>
                  </p:oleObj>
                </mc:Choice>
                <mc:Fallback>
                  <p:oleObj name="Формула" r:id="rId12" imgW="317362" imgH="228501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92" y="1749"/>
                          <a:ext cx="505" cy="36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2330664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16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516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16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16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516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16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1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16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16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16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1610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1610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1610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1610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1610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1610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1610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1610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161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16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2" dur="1000"/>
                                        <p:tgtEl>
                                          <p:spTgt spid="516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1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16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16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16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1616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1616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1616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1616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1616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1616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1616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1616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516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516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516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0" dur="1000"/>
                                        <p:tgtEl>
                                          <p:spTgt spid="516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516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516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7" dur="1000"/>
                                        <p:tgtEl>
                                          <p:spTgt spid="516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516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516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4" dur="1000"/>
                                        <p:tgtEl>
                                          <p:spTgt spid="516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 nodeType="clickPar">
                      <p:stCondLst>
                        <p:cond delay="indefinite"/>
                      </p:stCondLst>
                      <p:childTnLst>
                        <p:par>
                          <p:cTn id="8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9" dur="500"/>
                                        <p:tgtEl>
                                          <p:spTgt spid="516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 nodeType="clickPar">
                      <p:stCondLst>
                        <p:cond delay="indefinite"/>
                      </p:stCondLst>
                      <p:childTnLst>
                        <p:par>
                          <p:cTn id="9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516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516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6" dur="1000"/>
                                        <p:tgtEl>
                                          <p:spTgt spid="516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 nodeType="clickPar">
                      <p:stCondLst>
                        <p:cond delay="indefinite"/>
                      </p:stCondLst>
                      <p:childTnLst>
                        <p:par>
                          <p:cTn id="9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1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16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16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16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1614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1614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1614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1614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1614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1614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1614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1614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 nodeType="clickPar">
                      <p:stCondLst>
                        <p:cond delay="indefinite"/>
                      </p:stCondLst>
                      <p:childTnLst>
                        <p:par>
                          <p:cTn id="1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516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516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21" dur="1000"/>
                                        <p:tgtEl>
                                          <p:spTgt spid="516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3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516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516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27" dur="1000"/>
                                        <p:tgtEl>
                                          <p:spTgt spid="516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 nodeType="clickPar">
                      <p:stCondLst>
                        <p:cond delay="indefinite"/>
                      </p:stCondLst>
                      <p:childTnLst>
                        <p:par>
                          <p:cTn id="1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2" dur="500"/>
                                        <p:tgtEl>
                                          <p:spTgt spid="516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34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1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16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16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16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1616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1616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1616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1616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1616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1616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1616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1616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6103" grpId="0" animBg="1"/>
      <p:bldP spid="516104" grpId="0" animBg="1"/>
      <p:bldP spid="516105" grpId="0"/>
      <p:bldP spid="516109" grpId="0" animBg="1"/>
      <p:bldP spid="516123" grpId="0"/>
      <p:bldP spid="516124" grpId="0"/>
      <p:bldP spid="516136" grpId="0"/>
      <p:bldP spid="51614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Freeform 2"/>
          <p:cNvSpPr>
            <a:spLocks/>
          </p:cNvSpPr>
          <p:nvPr/>
        </p:nvSpPr>
        <p:spPr bwMode="auto">
          <a:xfrm>
            <a:off x="1905000" y="4419600"/>
            <a:ext cx="6629400" cy="1600200"/>
          </a:xfrm>
          <a:custGeom>
            <a:avLst/>
            <a:gdLst>
              <a:gd name="T0" fmla="*/ 596417 w 4624"/>
              <a:gd name="T1" fmla="*/ 1317336 h 1584"/>
              <a:gd name="T2" fmla="*/ 45878 w 4624"/>
              <a:gd name="T3" fmla="*/ 686955 h 1584"/>
              <a:gd name="T4" fmla="*/ 871686 w 4624"/>
              <a:gd name="T5" fmla="*/ 202045 h 1584"/>
              <a:gd name="T6" fmla="*/ 3830830 w 4624"/>
              <a:gd name="T7" fmla="*/ 8082 h 1584"/>
              <a:gd name="T8" fmla="*/ 6032983 w 4624"/>
              <a:gd name="T9" fmla="*/ 250536 h 1584"/>
              <a:gd name="T10" fmla="*/ 6583522 w 4624"/>
              <a:gd name="T11" fmla="*/ 638464 h 1584"/>
              <a:gd name="T12" fmla="*/ 5757714 w 4624"/>
              <a:gd name="T13" fmla="*/ 1220355 h 1584"/>
              <a:gd name="T14" fmla="*/ 3555561 w 4624"/>
              <a:gd name="T15" fmla="*/ 1559791 h 1584"/>
              <a:gd name="T16" fmla="*/ 1422224 w 4624"/>
              <a:gd name="T17" fmla="*/ 1462809 h 1584"/>
              <a:gd name="T18" fmla="*/ 596417 w 4624"/>
              <a:gd name="T19" fmla="*/ 1317336 h 1584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4624" h="1584">
                <a:moveTo>
                  <a:pt x="416" y="1304"/>
                </a:moveTo>
                <a:cubicBezTo>
                  <a:pt x="256" y="1176"/>
                  <a:pt x="0" y="864"/>
                  <a:pt x="32" y="680"/>
                </a:cubicBezTo>
                <a:cubicBezTo>
                  <a:pt x="64" y="496"/>
                  <a:pt x="168" y="312"/>
                  <a:pt x="608" y="200"/>
                </a:cubicBezTo>
                <a:cubicBezTo>
                  <a:pt x="1048" y="88"/>
                  <a:pt x="2072" y="0"/>
                  <a:pt x="2672" y="8"/>
                </a:cubicBezTo>
                <a:cubicBezTo>
                  <a:pt x="3272" y="16"/>
                  <a:pt x="3888" y="144"/>
                  <a:pt x="4208" y="248"/>
                </a:cubicBezTo>
                <a:cubicBezTo>
                  <a:pt x="4528" y="352"/>
                  <a:pt x="4624" y="472"/>
                  <a:pt x="4592" y="632"/>
                </a:cubicBezTo>
                <a:cubicBezTo>
                  <a:pt x="4560" y="792"/>
                  <a:pt x="4368" y="1056"/>
                  <a:pt x="4016" y="1208"/>
                </a:cubicBezTo>
                <a:cubicBezTo>
                  <a:pt x="3664" y="1360"/>
                  <a:pt x="2984" y="1504"/>
                  <a:pt x="2480" y="1544"/>
                </a:cubicBezTo>
                <a:cubicBezTo>
                  <a:pt x="1976" y="1584"/>
                  <a:pt x="1336" y="1488"/>
                  <a:pt x="992" y="1448"/>
                </a:cubicBezTo>
                <a:cubicBezTo>
                  <a:pt x="648" y="1408"/>
                  <a:pt x="576" y="1432"/>
                  <a:pt x="416" y="1304"/>
                </a:cubicBez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rgbClr val="FF66CC"/>
              </a:gs>
            </a:gsLst>
            <a:path path="rect">
              <a:fillToRect l="50000" t="50000" r="50000" b="50000"/>
            </a:path>
          </a:gradFill>
          <a:ln>
            <a:noFill/>
          </a:ln>
          <a:effectLst>
            <a:outerShdw dist="80322" dir="6506097" algn="ctr" rotWithShape="0">
              <a:srgbClr val="B8007F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33507" name="Freeform 3"/>
          <p:cNvSpPr>
            <a:spLocks/>
          </p:cNvSpPr>
          <p:nvPr/>
        </p:nvSpPr>
        <p:spPr bwMode="auto">
          <a:xfrm>
            <a:off x="5105400" y="4749800"/>
            <a:ext cx="1765300" cy="393700"/>
          </a:xfrm>
          <a:custGeom>
            <a:avLst/>
            <a:gdLst>
              <a:gd name="T0" fmla="*/ 1765300 w 1112"/>
              <a:gd name="T1" fmla="*/ 393700 h 248"/>
              <a:gd name="T2" fmla="*/ 0 w 1112"/>
              <a:gd name="T3" fmla="*/ 0 h 248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1112" h="248">
                <a:moveTo>
                  <a:pt x="1112" y="248"/>
                </a:moveTo>
                <a:lnTo>
                  <a:pt x="0" y="0"/>
                </a:lnTo>
              </a:path>
            </a:pathLst>
          </a:custGeom>
          <a:noFill/>
          <a:ln w="28575" cmpd="sng">
            <a:solidFill>
              <a:srgbClr val="0000FF"/>
            </a:solidFill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340" name="Text Box 4"/>
          <p:cNvSpPr txBox="1">
            <a:spLocks noChangeArrowheads="1"/>
          </p:cNvSpPr>
          <p:nvPr/>
        </p:nvSpPr>
        <p:spPr bwMode="auto">
          <a:xfrm>
            <a:off x="4587876" y="2247901"/>
            <a:ext cx="4413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ru-RU" sz="2800" b="1"/>
              <a:t>A</a:t>
            </a:r>
            <a:endParaRPr lang="ru-RU" altLang="ru-RU" sz="2800" b="1"/>
          </a:p>
        </p:txBody>
      </p:sp>
      <p:sp>
        <p:nvSpPr>
          <p:cNvPr id="533509" name="Text Box 5"/>
          <p:cNvSpPr txBox="1">
            <a:spLocks noChangeArrowheads="1"/>
          </p:cNvSpPr>
          <p:nvPr/>
        </p:nvSpPr>
        <p:spPr bwMode="auto">
          <a:xfrm>
            <a:off x="5178426" y="4267201"/>
            <a:ext cx="4413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800" b="1"/>
              <a:t>В</a:t>
            </a:r>
          </a:p>
        </p:txBody>
      </p:sp>
      <p:sp>
        <p:nvSpPr>
          <p:cNvPr id="14342" name="Text Box 6"/>
          <p:cNvSpPr txBox="1">
            <a:spLocks noChangeArrowheads="1"/>
          </p:cNvSpPr>
          <p:nvPr/>
        </p:nvSpPr>
        <p:spPr bwMode="auto">
          <a:xfrm>
            <a:off x="1752600" y="152400"/>
            <a:ext cx="8763000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400"/>
              <a:t>Из точки А к плоскости     проведены две наклонные, длины которых равны 26 см и            см. Их проекции на эту плоскость относятся как 5:4. Найдите расстояние от точки А до плоскости    . </a:t>
            </a:r>
          </a:p>
        </p:txBody>
      </p:sp>
      <p:sp>
        <p:nvSpPr>
          <p:cNvPr id="533516" name="Freeform 12"/>
          <p:cNvSpPr>
            <a:spLocks/>
          </p:cNvSpPr>
          <p:nvPr/>
        </p:nvSpPr>
        <p:spPr bwMode="auto">
          <a:xfrm>
            <a:off x="5076825" y="4500564"/>
            <a:ext cx="152400" cy="257175"/>
          </a:xfrm>
          <a:custGeom>
            <a:avLst/>
            <a:gdLst>
              <a:gd name="T0" fmla="*/ 0 w 96"/>
              <a:gd name="T1" fmla="*/ 0 h 162"/>
              <a:gd name="T2" fmla="*/ 152400 w 96"/>
              <a:gd name="T3" fmla="*/ 9525 h 162"/>
              <a:gd name="T4" fmla="*/ 142875 w 96"/>
              <a:gd name="T5" fmla="*/ 257175 h 162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96" h="162">
                <a:moveTo>
                  <a:pt x="0" y="0"/>
                </a:moveTo>
                <a:lnTo>
                  <a:pt x="96" y="6"/>
                </a:lnTo>
                <a:lnTo>
                  <a:pt x="90" y="162"/>
                </a:lnTo>
              </a:path>
            </a:pathLst>
          </a:custGeom>
          <a:noFill/>
          <a:ln w="28575" cmpd="sng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33517" name="Freeform 13"/>
          <p:cNvSpPr>
            <a:spLocks/>
          </p:cNvSpPr>
          <p:nvPr/>
        </p:nvSpPr>
        <p:spPr bwMode="auto">
          <a:xfrm>
            <a:off x="3467100" y="4762500"/>
            <a:ext cx="1562100" cy="736600"/>
          </a:xfrm>
          <a:custGeom>
            <a:avLst/>
            <a:gdLst>
              <a:gd name="T0" fmla="*/ 1562100 w 984"/>
              <a:gd name="T1" fmla="*/ 0 h 464"/>
              <a:gd name="T2" fmla="*/ 0 w 984"/>
              <a:gd name="T3" fmla="*/ 736600 h 464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984" h="464">
                <a:moveTo>
                  <a:pt x="984" y="0"/>
                </a:moveTo>
                <a:lnTo>
                  <a:pt x="0" y="464"/>
                </a:lnTo>
              </a:path>
            </a:pathLst>
          </a:custGeom>
          <a:noFill/>
          <a:ln w="28575" cmpd="sng">
            <a:solidFill>
              <a:srgbClr val="B8007F"/>
            </a:solidFill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33518" name="Freeform 14"/>
          <p:cNvSpPr>
            <a:spLocks/>
          </p:cNvSpPr>
          <p:nvPr/>
        </p:nvSpPr>
        <p:spPr bwMode="auto">
          <a:xfrm>
            <a:off x="4881564" y="4500564"/>
            <a:ext cx="161925" cy="333375"/>
          </a:xfrm>
          <a:custGeom>
            <a:avLst/>
            <a:gdLst>
              <a:gd name="T0" fmla="*/ 161925 w 102"/>
              <a:gd name="T1" fmla="*/ 0 h 210"/>
              <a:gd name="T2" fmla="*/ 0 w 102"/>
              <a:gd name="T3" fmla="*/ 85725 h 210"/>
              <a:gd name="T4" fmla="*/ 0 w 102"/>
              <a:gd name="T5" fmla="*/ 333375 h 21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2" h="210">
                <a:moveTo>
                  <a:pt x="102" y="0"/>
                </a:moveTo>
                <a:lnTo>
                  <a:pt x="0" y="54"/>
                </a:lnTo>
                <a:lnTo>
                  <a:pt x="0" y="210"/>
                </a:lnTo>
              </a:path>
            </a:pathLst>
          </a:custGeom>
          <a:noFill/>
          <a:ln w="28575" cmpd="sng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graphicFrame>
        <p:nvGraphicFramePr>
          <p:cNvPr id="14346" name="Object 18"/>
          <p:cNvGraphicFramePr>
            <a:graphicFrameLocks noChangeAspect="1"/>
          </p:cNvGraphicFramePr>
          <p:nvPr/>
        </p:nvGraphicFramePr>
        <p:xfrm>
          <a:off x="5181601" y="152400"/>
          <a:ext cx="352425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4" name="Формула" r:id="rId4" imgW="126780" imgH="164814" progId="Equation.3">
                  <p:embed/>
                </p:oleObj>
              </mc:Choice>
              <mc:Fallback>
                <p:oleObj name="Формула" r:id="rId4" imgW="126780" imgH="164814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81601" y="152400"/>
                        <a:ext cx="352425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47" name="Object 19"/>
          <p:cNvGraphicFramePr>
            <a:graphicFrameLocks noChangeAspect="1"/>
          </p:cNvGraphicFramePr>
          <p:nvPr/>
        </p:nvGraphicFramePr>
        <p:xfrm>
          <a:off x="2209800" y="4724400"/>
          <a:ext cx="528638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5" name="Формула" r:id="rId6" imgW="126780" imgH="164814" progId="Equation.3">
                  <p:embed/>
                </p:oleObj>
              </mc:Choice>
              <mc:Fallback>
                <p:oleObj name="Формула" r:id="rId6" imgW="126780" imgH="164814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0" y="4724400"/>
                        <a:ext cx="528638" cy="68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48" name="Object 20"/>
          <p:cNvGraphicFramePr>
            <a:graphicFrameLocks noChangeAspect="1"/>
          </p:cNvGraphicFramePr>
          <p:nvPr/>
        </p:nvGraphicFramePr>
        <p:xfrm>
          <a:off x="3962401" y="1295400"/>
          <a:ext cx="352425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6" name="Формула" r:id="rId8" imgW="126780" imgH="164814" progId="Equation.3">
                  <p:embed/>
                </p:oleObj>
              </mc:Choice>
              <mc:Fallback>
                <p:oleObj name="Формула" r:id="rId8" imgW="126780" imgH="164814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62401" y="1295400"/>
                        <a:ext cx="352425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33530" name="Group 26"/>
          <p:cNvGrpSpPr>
            <a:grpSpLocks/>
          </p:cNvGrpSpPr>
          <p:nvPr/>
        </p:nvGrpSpPr>
        <p:grpSpPr bwMode="auto">
          <a:xfrm>
            <a:off x="4724400" y="2552700"/>
            <a:ext cx="381000" cy="2209800"/>
            <a:chOff x="2016" y="1608"/>
            <a:chExt cx="240" cy="1392"/>
          </a:xfrm>
        </p:grpSpPr>
        <p:sp>
          <p:nvSpPr>
            <p:cNvPr id="14366" name="Oval 27"/>
            <p:cNvSpPr>
              <a:spLocks noChangeArrowheads="1"/>
            </p:cNvSpPr>
            <p:nvPr/>
          </p:nvSpPr>
          <p:spPr bwMode="auto">
            <a:xfrm>
              <a:off x="2208" y="2952"/>
              <a:ext cx="48" cy="48"/>
            </a:xfrm>
            <a:prstGeom prst="ellipse">
              <a:avLst/>
            </a:prstGeom>
            <a:solidFill>
              <a:schemeClr val="accent1"/>
            </a:solidFill>
            <a:ln w="2857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4367" name="Freeform 28"/>
            <p:cNvSpPr>
              <a:spLocks/>
            </p:cNvSpPr>
            <p:nvPr/>
          </p:nvSpPr>
          <p:spPr bwMode="auto">
            <a:xfrm>
              <a:off x="2208" y="1608"/>
              <a:ext cx="24" cy="1346"/>
            </a:xfrm>
            <a:custGeom>
              <a:avLst/>
              <a:gdLst>
                <a:gd name="T0" fmla="*/ 0 w 24"/>
                <a:gd name="T1" fmla="*/ 0 h 1346"/>
                <a:gd name="T2" fmla="*/ 24 w 24"/>
                <a:gd name="T3" fmla="*/ 1346 h 1346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24" h="1346">
                  <a:moveTo>
                    <a:pt x="0" y="0"/>
                  </a:moveTo>
                  <a:lnTo>
                    <a:pt x="24" y="1346"/>
                  </a:lnTo>
                </a:path>
              </a:pathLst>
            </a:custGeom>
            <a:noFill/>
            <a:ln w="28575" cmpd="sng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4368" name="Rectangle 29"/>
            <p:cNvSpPr>
              <a:spLocks noChangeArrowheads="1"/>
            </p:cNvSpPr>
            <p:nvPr/>
          </p:nvSpPr>
          <p:spPr bwMode="auto">
            <a:xfrm>
              <a:off x="2016" y="2160"/>
              <a:ext cx="116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 sz="2800"/>
            </a:p>
          </p:txBody>
        </p:sp>
      </p:grpSp>
      <p:sp>
        <p:nvSpPr>
          <p:cNvPr id="14350" name="Oval 30"/>
          <p:cNvSpPr>
            <a:spLocks noChangeArrowheads="1"/>
          </p:cNvSpPr>
          <p:nvPr/>
        </p:nvSpPr>
        <p:spPr bwMode="auto">
          <a:xfrm flipV="1">
            <a:off x="4953000" y="2552700"/>
            <a:ext cx="152400" cy="152400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533540" name="Group 36"/>
          <p:cNvGrpSpPr>
            <a:grpSpLocks/>
          </p:cNvGrpSpPr>
          <p:nvPr/>
        </p:nvGrpSpPr>
        <p:grpSpPr bwMode="auto">
          <a:xfrm>
            <a:off x="2971801" y="2552701"/>
            <a:ext cx="4327525" cy="3033713"/>
            <a:chOff x="912" y="1608"/>
            <a:chExt cx="2726" cy="1911"/>
          </a:xfrm>
        </p:grpSpPr>
        <p:grpSp>
          <p:nvGrpSpPr>
            <p:cNvPr id="14354" name="Group 7"/>
            <p:cNvGrpSpPr>
              <a:grpSpLocks/>
            </p:cNvGrpSpPr>
            <p:nvPr/>
          </p:nvGrpSpPr>
          <p:grpSpPr bwMode="auto">
            <a:xfrm>
              <a:off x="2192" y="1632"/>
              <a:ext cx="1446" cy="1815"/>
              <a:chOff x="2192" y="1632"/>
              <a:chExt cx="1446" cy="1815"/>
            </a:xfrm>
          </p:grpSpPr>
          <p:grpSp>
            <p:nvGrpSpPr>
              <p:cNvPr id="14362" name="Group 8"/>
              <p:cNvGrpSpPr>
                <a:grpSpLocks/>
              </p:cNvGrpSpPr>
              <p:nvPr/>
            </p:nvGrpSpPr>
            <p:grpSpPr bwMode="auto">
              <a:xfrm>
                <a:off x="2192" y="1632"/>
                <a:ext cx="1446" cy="1815"/>
                <a:chOff x="2192" y="1632"/>
                <a:chExt cx="1446" cy="1815"/>
              </a:xfrm>
            </p:grpSpPr>
            <p:sp>
              <p:nvSpPr>
                <p:cNvPr id="14364" name="Freeform 9"/>
                <p:cNvSpPr>
                  <a:spLocks/>
                </p:cNvSpPr>
                <p:nvPr/>
              </p:nvSpPr>
              <p:spPr bwMode="auto">
                <a:xfrm>
                  <a:off x="2192" y="1632"/>
                  <a:ext cx="1160" cy="1608"/>
                </a:xfrm>
                <a:custGeom>
                  <a:avLst/>
                  <a:gdLst>
                    <a:gd name="T0" fmla="*/ 1160 w 1160"/>
                    <a:gd name="T1" fmla="*/ 1608 h 1608"/>
                    <a:gd name="T2" fmla="*/ 0 w 1160"/>
                    <a:gd name="T3" fmla="*/ 0 h 1608"/>
                    <a:gd name="T4" fmla="*/ 0 60000 65536"/>
                    <a:gd name="T5" fmla="*/ 0 60000 6553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0" t="0" r="r" b="b"/>
                  <a:pathLst>
                    <a:path w="1160" h="1608">
                      <a:moveTo>
                        <a:pt x="1160" y="1608"/>
                      </a:moveTo>
                      <a:lnTo>
                        <a:pt x="0" y="0"/>
                      </a:lnTo>
                    </a:path>
                  </a:pathLst>
                </a:custGeom>
                <a:noFill/>
                <a:ln w="28575" cmpd="sng">
                  <a:solidFill>
                    <a:srgbClr val="0000FF"/>
                  </a:solidFill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4365" name="Text Box 10"/>
                <p:cNvSpPr txBox="1">
                  <a:spLocks noChangeArrowheads="1"/>
                </p:cNvSpPr>
                <p:nvPr/>
              </p:nvSpPr>
              <p:spPr bwMode="auto">
                <a:xfrm>
                  <a:off x="3360" y="3120"/>
                  <a:ext cx="278" cy="32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r>
                    <a:rPr lang="ru-RU" altLang="ru-RU" sz="2800" b="1"/>
                    <a:t>С</a:t>
                  </a:r>
                </a:p>
              </p:txBody>
            </p:sp>
          </p:grpSp>
          <p:sp>
            <p:nvSpPr>
              <p:cNvPr id="14363" name="Oval 11"/>
              <p:cNvSpPr>
                <a:spLocks noChangeArrowheads="1"/>
              </p:cNvSpPr>
              <p:nvPr/>
            </p:nvSpPr>
            <p:spPr bwMode="auto">
              <a:xfrm flipV="1">
                <a:off x="3312" y="3192"/>
                <a:ext cx="96" cy="96"/>
              </a:xfrm>
              <a:prstGeom prst="ellipse">
                <a:avLst/>
              </a:prstGeom>
              <a:solidFill>
                <a:srgbClr val="0000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ru-RU" altLang="ru-RU"/>
              </a:p>
            </p:txBody>
          </p:sp>
        </p:grpSp>
        <p:grpSp>
          <p:nvGrpSpPr>
            <p:cNvPr id="14355" name="Group 22"/>
            <p:cNvGrpSpPr>
              <a:grpSpLocks/>
            </p:cNvGrpSpPr>
            <p:nvPr/>
          </p:nvGrpSpPr>
          <p:grpSpPr bwMode="auto">
            <a:xfrm>
              <a:off x="912" y="1608"/>
              <a:ext cx="1296" cy="1911"/>
              <a:chOff x="912" y="1608"/>
              <a:chExt cx="1296" cy="1911"/>
            </a:xfrm>
          </p:grpSpPr>
          <p:sp>
            <p:nvSpPr>
              <p:cNvPr id="14359" name="Text Box 23"/>
              <p:cNvSpPr txBox="1">
                <a:spLocks noChangeArrowheads="1"/>
              </p:cNvSpPr>
              <p:nvPr/>
            </p:nvSpPr>
            <p:spPr bwMode="auto">
              <a:xfrm>
                <a:off x="912" y="3192"/>
                <a:ext cx="303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ru-RU" altLang="ru-RU" sz="2800" b="1"/>
                  <a:t>М</a:t>
                </a:r>
              </a:p>
            </p:txBody>
          </p:sp>
          <p:sp>
            <p:nvSpPr>
              <p:cNvPr id="14360" name="Freeform 24"/>
              <p:cNvSpPr>
                <a:spLocks/>
              </p:cNvSpPr>
              <p:nvPr/>
            </p:nvSpPr>
            <p:spPr bwMode="auto">
              <a:xfrm>
                <a:off x="1224" y="1608"/>
                <a:ext cx="984" cy="1856"/>
              </a:xfrm>
              <a:custGeom>
                <a:avLst/>
                <a:gdLst>
                  <a:gd name="T0" fmla="*/ 984 w 984"/>
                  <a:gd name="T1" fmla="*/ 0 h 1856"/>
                  <a:gd name="T2" fmla="*/ 0 w 984"/>
                  <a:gd name="T3" fmla="*/ 1856 h 185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984" h="1856">
                    <a:moveTo>
                      <a:pt x="984" y="0"/>
                    </a:moveTo>
                    <a:lnTo>
                      <a:pt x="0" y="1856"/>
                    </a:lnTo>
                  </a:path>
                </a:pathLst>
              </a:custGeom>
              <a:noFill/>
              <a:ln w="28575">
                <a:solidFill>
                  <a:srgbClr val="B8007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361" name="Oval 25"/>
              <p:cNvSpPr>
                <a:spLocks noChangeArrowheads="1"/>
              </p:cNvSpPr>
              <p:nvPr/>
            </p:nvSpPr>
            <p:spPr bwMode="auto">
              <a:xfrm flipV="1">
                <a:off x="1152" y="3408"/>
                <a:ext cx="96" cy="96"/>
              </a:xfrm>
              <a:prstGeom prst="ellipse">
                <a:avLst/>
              </a:prstGeom>
              <a:solidFill>
                <a:srgbClr val="B8007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ru-RU" altLang="ru-RU"/>
              </a:p>
            </p:txBody>
          </p:sp>
        </p:grpSp>
        <p:grpSp>
          <p:nvGrpSpPr>
            <p:cNvPr id="14356" name="Group 35"/>
            <p:cNvGrpSpPr>
              <a:grpSpLocks/>
            </p:cNvGrpSpPr>
            <p:nvPr/>
          </p:nvGrpSpPr>
          <p:grpSpPr bwMode="auto">
            <a:xfrm>
              <a:off x="1104" y="2150"/>
              <a:ext cx="2004" cy="450"/>
              <a:chOff x="1104" y="2150"/>
              <a:chExt cx="2004" cy="450"/>
            </a:xfrm>
          </p:grpSpPr>
          <p:graphicFrame>
            <p:nvGraphicFramePr>
              <p:cNvPr id="14357" name="Object 32"/>
              <p:cNvGraphicFramePr>
                <a:graphicFrameLocks noChangeAspect="1"/>
              </p:cNvGraphicFramePr>
              <p:nvPr/>
            </p:nvGraphicFramePr>
            <p:xfrm>
              <a:off x="1104" y="2256"/>
              <a:ext cx="668" cy="34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107" name="Формула" r:id="rId9" imgW="444307" imgH="228501" progId="Equation.3">
                      <p:embed/>
                    </p:oleObj>
                  </mc:Choice>
                  <mc:Fallback>
                    <p:oleObj name="Формула" r:id="rId9" imgW="444307" imgH="228501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0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104" y="2256"/>
                            <a:ext cx="668" cy="34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4358" name="Object 33"/>
              <p:cNvGraphicFramePr>
                <a:graphicFrameLocks noChangeAspect="1"/>
              </p:cNvGraphicFramePr>
              <p:nvPr/>
            </p:nvGraphicFramePr>
            <p:xfrm>
              <a:off x="2802" y="2150"/>
              <a:ext cx="306" cy="26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108" name="Формула" r:id="rId11" imgW="202936" imgH="177569" progId="Equation.3">
                      <p:embed/>
                    </p:oleObj>
                  </mc:Choice>
                  <mc:Fallback>
                    <p:oleObj name="Формула" r:id="rId11" imgW="202936" imgH="177569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2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802" y="2150"/>
                            <a:ext cx="306" cy="267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graphicFrame>
        <p:nvGraphicFramePr>
          <p:cNvPr id="14352" name="Object 34"/>
          <p:cNvGraphicFramePr>
            <a:graphicFrameLocks noChangeAspect="1"/>
          </p:cNvGraphicFramePr>
          <p:nvPr/>
        </p:nvGraphicFramePr>
        <p:xfrm>
          <a:off x="5181600" y="482600"/>
          <a:ext cx="914400" cy="471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9" name="Формула" r:id="rId13" imgW="444307" imgH="228501" progId="Equation.3">
                  <p:embed/>
                </p:oleObj>
              </mc:Choice>
              <mc:Fallback>
                <p:oleObj name="Формула" r:id="rId13" imgW="444307" imgH="228501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81600" y="482600"/>
                        <a:ext cx="914400" cy="471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33541" name="Text Box 37"/>
          <p:cNvSpPr txBox="1">
            <a:spLocks noChangeArrowheads="1"/>
          </p:cNvSpPr>
          <p:nvPr/>
        </p:nvSpPr>
        <p:spPr bwMode="auto">
          <a:xfrm>
            <a:off x="4724400" y="3530601"/>
            <a:ext cx="40163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altLang="ru-RU" sz="28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939923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33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33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33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1000"/>
                                        <p:tgtEl>
                                          <p:spTgt spid="533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1000"/>
                                        <p:tgtEl>
                                          <p:spTgt spid="533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5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5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5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335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335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335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3354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3354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3354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3354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3354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3354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3354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3354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5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5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5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335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335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335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335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335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335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335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335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335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335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335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5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5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5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335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335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335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335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335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335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335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335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335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335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335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3507" grpId="0" animBg="1"/>
      <p:bldP spid="533509" grpId="0"/>
      <p:bldP spid="533516" grpId="0" animBg="1"/>
      <p:bldP spid="533517" grpId="0" animBg="1"/>
      <p:bldP spid="533518" grpId="0" animBg="1"/>
      <p:bldP spid="53354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mtClean="0"/>
              <a:t>Помните!</a:t>
            </a:r>
          </a:p>
        </p:txBody>
      </p:sp>
      <p:sp>
        <p:nvSpPr>
          <p:cNvPr id="37893" name="Rectangle 5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179388" indent="-28575">
              <a:buNone/>
              <a:defRPr/>
            </a:pPr>
            <a:r>
              <a:rPr lang="ru-RU" i="1" smtClean="0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Недостаточно лишь понять задачу, необходимо желание решить её. Без сильного желания решить трудную задачу невозможно, но при наличии такового – возможно. Где есть желание, найдется путь!</a:t>
            </a:r>
          </a:p>
          <a:p>
            <a:pPr marL="179388" indent="-28575" algn="r">
              <a:buNone/>
              <a:defRPr/>
            </a:pPr>
            <a:r>
              <a:rPr lang="ru-RU" i="1" smtClean="0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Пойя. Д.</a:t>
            </a:r>
          </a:p>
        </p:txBody>
      </p:sp>
    </p:spTree>
    <p:extLst>
      <p:ext uri="{BB962C8B-B14F-4D97-AF65-F5344CB8AC3E}">
        <p14:creationId xmlns:p14="http://schemas.microsoft.com/office/powerpoint/2010/main" val="1077392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78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78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78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6480"/>
                            </p:stCondLst>
                            <p:childTnLst>
                              <p:par>
                                <p:cTn id="1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378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378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378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AutoShape 2"/>
          <p:cNvSpPr>
            <a:spLocks noChangeArrowheads="1"/>
          </p:cNvSpPr>
          <p:nvPr/>
        </p:nvSpPr>
        <p:spPr bwMode="auto">
          <a:xfrm>
            <a:off x="3648076" y="2997201"/>
            <a:ext cx="6335713" cy="2447925"/>
          </a:xfrm>
          <a:prstGeom prst="parallelogram">
            <a:avLst>
              <a:gd name="adj" fmla="val 64705"/>
            </a:avLst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6387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3400"/>
              <a:t>Угол между прямой и плоскостью</a:t>
            </a:r>
          </a:p>
        </p:txBody>
      </p:sp>
      <p:sp>
        <p:nvSpPr>
          <p:cNvPr id="35845" name="Line 5"/>
          <p:cNvSpPr>
            <a:spLocks noChangeShapeType="1"/>
          </p:cNvSpPr>
          <p:nvPr/>
        </p:nvSpPr>
        <p:spPr bwMode="auto">
          <a:xfrm flipH="1">
            <a:off x="6240463" y="4149726"/>
            <a:ext cx="0" cy="1223963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5846" name="Line 6"/>
          <p:cNvSpPr>
            <a:spLocks noChangeShapeType="1"/>
          </p:cNvSpPr>
          <p:nvPr/>
        </p:nvSpPr>
        <p:spPr bwMode="auto">
          <a:xfrm>
            <a:off x="4440238" y="4149725"/>
            <a:ext cx="4824412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5847" name="Line 7"/>
          <p:cNvSpPr>
            <a:spLocks noChangeShapeType="1"/>
          </p:cNvSpPr>
          <p:nvPr/>
        </p:nvSpPr>
        <p:spPr bwMode="auto">
          <a:xfrm flipH="1">
            <a:off x="6240463" y="1773239"/>
            <a:ext cx="0" cy="237648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5848" name="Text Box 8"/>
          <p:cNvSpPr txBox="1">
            <a:spLocks noChangeArrowheads="1"/>
          </p:cNvSpPr>
          <p:nvPr/>
        </p:nvSpPr>
        <p:spPr bwMode="auto">
          <a:xfrm>
            <a:off x="6311900" y="1916113"/>
            <a:ext cx="4318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1800"/>
              <a:t>а</a:t>
            </a:r>
          </a:p>
        </p:txBody>
      </p:sp>
      <p:sp>
        <p:nvSpPr>
          <p:cNvPr id="35849" name="Text Box 9"/>
          <p:cNvSpPr txBox="1">
            <a:spLocks noChangeArrowheads="1"/>
          </p:cNvSpPr>
          <p:nvPr/>
        </p:nvSpPr>
        <p:spPr bwMode="auto">
          <a:xfrm>
            <a:off x="4511675" y="4221163"/>
            <a:ext cx="4318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1800"/>
              <a:t>а</a:t>
            </a:r>
            <a:r>
              <a:rPr lang="ru-RU" altLang="ru-RU" sz="1800" baseline="-25000"/>
              <a:t>1</a:t>
            </a:r>
            <a:endParaRPr lang="ru-RU" altLang="ru-RU" sz="1800"/>
          </a:p>
        </p:txBody>
      </p:sp>
      <p:sp>
        <p:nvSpPr>
          <p:cNvPr id="35850" name="Text Box 10"/>
          <p:cNvSpPr txBox="1">
            <a:spLocks noChangeArrowheads="1"/>
          </p:cNvSpPr>
          <p:nvPr/>
        </p:nvSpPr>
        <p:spPr bwMode="auto">
          <a:xfrm>
            <a:off x="7824788" y="4941888"/>
            <a:ext cx="6477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l-GR" altLang="ru-RU" sz="1800" i="1">
                <a:sym typeface="Symbol" panose="05050102010706020507" pitchFamily="18" charset="2"/>
              </a:rPr>
              <a:t></a:t>
            </a:r>
          </a:p>
        </p:txBody>
      </p:sp>
      <p:sp>
        <p:nvSpPr>
          <p:cNvPr id="35853" name="Text Box 13"/>
          <p:cNvSpPr txBox="1">
            <a:spLocks noChangeArrowheads="1"/>
          </p:cNvSpPr>
          <p:nvPr/>
        </p:nvSpPr>
        <p:spPr bwMode="auto">
          <a:xfrm>
            <a:off x="6383338" y="3573463"/>
            <a:ext cx="6477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l-GR" altLang="ru-RU" sz="1800" i="1"/>
              <a:t>φ</a:t>
            </a:r>
            <a:r>
              <a:rPr lang="ru-RU" altLang="ru-RU" sz="1800" i="1" baseline="-25000"/>
              <a:t>0</a:t>
            </a:r>
            <a:endParaRPr lang="el-GR" altLang="ru-RU" sz="1800" i="1"/>
          </a:p>
        </p:txBody>
      </p:sp>
      <p:sp>
        <p:nvSpPr>
          <p:cNvPr id="35860" name="Line 20"/>
          <p:cNvSpPr>
            <a:spLocks noChangeShapeType="1"/>
          </p:cNvSpPr>
          <p:nvPr/>
        </p:nvSpPr>
        <p:spPr bwMode="auto">
          <a:xfrm flipH="1">
            <a:off x="5232400" y="2997200"/>
            <a:ext cx="403225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5861" name="Line 21"/>
          <p:cNvSpPr>
            <a:spLocks noChangeShapeType="1"/>
          </p:cNvSpPr>
          <p:nvPr/>
        </p:nvSpPr>
        <p:spPr bwMode="auto">
          <a:xfrm flipH="1">
            <a:off x="4367214" y="2997200"/>
            <a:ext cx="865187" cy="12954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5863" name="Rectangle 23"/>
          <p:cNvSpPr>
            <a:spLocks noChangeArrowheads="1"/>
          </p:cNvSpPr>
          <p:nvPr/>
        </p:nvSpPr>
        <p:spPr bwMode="auto">
          <a:xfrm>
            <a:off x="6240464" y="3933825"/>
            <a:ext cx="217487" cy="21748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35866" name="Text Box 26"/>
          <p:cNvSpPr txBox="1">
            <a:spLocks noChangeArrowheads="1"/>
          </p:cNvSpPr>
          <p:nvPr/>
        </p:nvSpPr>
        <p:spPr bwMode="auto">
          <a:xfrm>
            <a:off x="5951539" y="3789363"/>
            <a:ext cx="28733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ru-RU" sz="1800"/>
              <a:t>O</a:t>
            </a:r>
            <a:endParaRPr lang="ru-RU" altLang="ru-RU" sz="1800"/>
          </a:p>
        </p:txBody>
      </p:sp>
      <p:sp>
        <p:nvSpPr>
          <p:cNvPr id="35870" name="AutoShape 30"/>
          <p:cNvSpPr>
            <a:spLocks noChangeArrowheads="1"/>
          </p:cNvSpPr>
          <p:nvPr/>
        </p:nvSpPr>
        <p:spPr bwMode="auto">
          <a:xfrm>
            <a:off x="6167438" y="4076701"/>
            <a:ext cx="144462" cy="144463"/>
          </a:xfrm>
          <a:prstGeom prst="flowChartConnector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35873" name="Text Box 33"/>
          <p:cNvSpPr txBox="1">
            <a:spLocks noChangeArrowheads="1"/>
          </p:cNvSpPr>
          <p:nvPr/>
        </p:nvSpPr>
        <p:spPr bwMode="auto">
          <a:xfrm>
            <a:off x="2566988" y="5805489"/>
            <a:ext cx="583406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/>
              <a:t>Если </a:t>
            </a:r>
            <a:r>
              <a:rPr lang="ru-RU" altLang="ru-RU" i="1"/>
              <a:t>а</a:t>
            </a:r>
            <a:r>
              <a:rPr lang="ru-RU" altLang="ru-RU">
                <a:sym typeface="Symbol" panose="05050102010706020507" pitchFamily="18" charset="2"/>
              </a:rPr>
              <a:t></a:t>
            </a:r>
            <a:r>
              <a:rPr lang="ru-RU" altLang="ru-RU"/>
              <a:t>, то</a:t>
            </a:r>
            <a:r>
              <a:rPr lang="ru-RU" altLang="ru-RU">
                <a:sym typeface="Symbol" panose="05050102010706020507" pitchFamily="18" charset="2"/>
              </a:rPr>
              <a:t></a:t>
            </a:r>
            <a:r>
              <a:rPr lang="ru-RU" altLang="ru-RU" baseline="-25000"/>
              <a:t>0</a:t>
            </a:r>
            <a:r>
              <a:rPr lang="ru-RU" altLang="ru-RU"/>
              <a:t>=90</a:t>
            </a:r>
            <a:r>
              <a:rPr lang="ru-RU" altLang="ru-RU">
                <a:sym typeface="Symbol" panose="05050102010706020507" pitchFamily="18" charset="2"/>
              </a:rPr>
              <a:t></a:t>
            </a:r>
          </a:p>
        </p:txBody>
      </p:sp>
    </p:spTree>
    <p:extLst>
      <p:ext uri="{BB962C8B-B14F-4D97-AF65-F5344CB8AC3E}">
        <p14:creationId xmlns:p14="http://schemas.microsoft.com/office/powerpoint/2010/main" val="2694258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5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58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58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5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58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5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5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358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35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358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358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58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358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358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2" grpId="0" animBg="1"/>
      <p:bldP spid="35845" grpId="0" animBg="1"/>
      <p:bldP spid="35846" grpId="0" animBg="1"/>
      <p:bldP spid="35847" grpId="0" animBg="1"/>
      <p:bldP spid="35848" grpId="0"/>
      <p:bldP spid="35849" grpId="0"/>
      <p:bldP spid="35850" grpId="0"/>
      <p:bldP spid="35853" grpId="0"/>
      <p:bldP spid="35860" grpId="0" animBg="1"/>
      <p:bldP spid="35861" grpId="0" animBg="1"/>
      <p:bldP spid="35863" grpId="0" animBg="1"/>
      <p:bldP spid="35866" grpId="0"/>
      <p:bldP spid="35870" grpId="0" animBg="1"/>
      <p:bldP spid="3587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AutoShape 2"/>
          <p:cNvSpPr>
            <a:spLocks noChangeArrowheads="1"/>
          </p:cNvSpPr>
          <p:nvPr/>
        </p:nvSpPr>
        <p:spPr bwMode="auto">
          <a:xfrm>
            <a:off x="3648076" y="2997201"/>
            <a:ext cx="6335713" cy="2447925"/>
          </a:xfrm>
          <a:prstGeom prst="parallelogram">
            <a:avLst>
              <a:gd name="adj" fmla="val 64705"/>
            </a:avLst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7411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3400"/>
              <a:t>Угол между прямой и плоскостью</a:t>
            </a:r>
          </a:p>
        </p:txBody>
      </p:sp>
      <p:sp>
        <p:nvSpPr>
          <p:cNvPr id="36871" name="Line 7"/>
          <p:cNvSpPr>
            <a:spLocks noChangeShapeType="1"/>
          </p:cNvSpPr>
          <p:nvPr/>
        </p:nvSpPr>
        <p:spPr bwMode="auto">
          <a:xfrm flipH="1">
            <a:off x="4800601" y="2133600"/>
            <a:ext cx="5256213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6872" name="Text Box 8"/>
          <p:cNvSpPr txBox="1">
            <a:spLocks noChangeArrowheads="1"/>
          </p:cNvSpPr>
          <p:nvPr/>
        </p:nvSpPr>
        <p:spPr bwMode="auto">
          <a:xfrm>
            <a:off x="8904288" y="1628776"/>
            <a:ext cx="4318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1800"/>
              <a:t>а</a:t>
            </a:r>
          </a:p>
        </p:txBody>
      </p:sp>
      <p:sp>
        <p:nvSpPr>
          <p:cNvPr id="36874" name="Text Box 10"/>
          <p:cNvSpPr txBox="1">
            <a:spLocks noChangeArrowheads="1"/>
          </p:cNvSpPr>
          <p:nvPr/>
        </p:nvSpPr>
        <p:spPr bwMode="auto">
          <a:xfrm>
            <a:off x="7824788" y="4941888"/>
            <a:ext cx="6477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l-GR" altLang="ru-RU" sz="1800" i="1">
                <a:sym typeface="Symbol" panose="05050102010706020507" pitchFamily="18" charset="2"/>
              </a:rPr>
              <a:t></a:t>
            </a:r>
          </a:p>
        </p:txBody>
      </p:sp>
      <p:sp>
        <p:nvSpPr>
          <p:cNvPr id="36877" name="Line 13"/>
          <p:cNvSpPr>
            <a:spLocks noChangeShapeType="1"/>
          </p:cNvSpPr>
          <p:nvPr/>
        </p:nvSpPr>
        <p:spPr bwMode="auto">
          <a:xfrm flipH="1">
            <a:off x="5232400" y="2997200"/>
            <a:ext cx="403225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6878" name="Line 14"/>
          <p:cNvSpPr>
            <a:spLocks noChangeShapeType="1"/>
          </p:cNvSpPr>
          <p:nvPr/>
        </p:nvSpPr>
        <p:spPr bwMode="auto">
          <a:xfrm flipH="1">
            <a:off x="4367214" y="2997200"/>
            <a:ext cx="865187" cy="12954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6882" name="Text Box 18"/>
          <p:cNvSpPr txBox="1">
            <a:spLocks noChangeArrowheads="1"/>
          </p:cNvSpPr>
          <p:nvPr/>
        </p:nvSpPr>
        <p:spPr bwMode="auto">
          <a:xfrm>
            <a:off x="2566988" y="5805488"/>
            <a:ext cx="58340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2400">
                <a:sym typeface="Symbol" panose="05050102010706020507" pitchFamily="18" charset="2"/>
              </a:rPr>
              <a:t>Если </a:t>
            </a:r>
            <a:r>
              <a:rPr lang="ru-RU" altLang="ru-RU" sz="2400" i="1">
                <a:sym typeface="Symbol" panose="05050102010706020507" pitchFamily="18" charset="2"/>
              </a:rPr>
              <a:t>а</a:t>
            </a:r>
            <a:r>
              <a:rPr lang="ru-RU" altLang="ru-RU" sz="2400">
                <a:sym typeface="Symbol" panose="05050102010706020507" pitchFamily="18" charset="2"/>
              </a:rPr>
              <a:t>, то </a:t>
            </a:r>
            <a:r>
              <a:rPr lang="ru-RU" altLang="ru-RU" sz="2400" baseline="-25000"/>
              <a:t>0</a:t>
            </a:r>
            <a:r>
              <a:rPr lang="ru-RU" altLang="ru-RU" sz="2400"/>
              <a:t>=0</a:t>
            </a:r>
            <a:r>
              <a:rPr lang="ru-RU" altLang="ru-RU" sz="2400">
                <a:sym typeface="Symbol" panose="05050102010706020507" pitchFamily="18" charset="2"/>
              </a:rPr>
              <a:t></a:t>
            </a:r>
          </a:p>
        </p:txBody>
      </p:sp>
    </p:spTree>
    <p:extLst>
      <p:ext uri="{BB962C8B-B14F-4D97-AF65-F5344CB8AC3E}">
        <p14:creationId xmlns:p14="http://schemas.microsoft.com/office/powerpoint/2010/main" val="888761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6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68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6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68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68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68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68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6" grpId="0" animBg="1"/>
      <p:bldP spid="36871" grpId="0" animBg="1"/>
      <p:bldP spid="36872" grpId="0"/>
      <p:bldP spid="36874" grpId="0"/>
      <p:bldP spid="36877" grpId="0" animBg="1"/>
      <p:bldP spid="36878" grpId="0" animBg="1"/>
      <p:bldP spid="3688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Line 5"/>
          <p:cNvSpPr>
            <a:spLocks noChangeShapeType="1"/>
          </p:cNvSpPr>
          <p:nvPr/>
        </p:nvSpPr>
        <p:spPr bwMode="auto">
          <a:xfrm>
            <a:off x="3143250" y="4868863"/>
            <a:ext cx="360045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1507" name="Line 6"/>
          <p:cNvSpPr>
            <a:spLocks noChangeShapeType="1"/>
          </p:cNvSpPr>
          <p:nvPr/>
        </p:nvSpPr>
        <p:spPr bwMode="auto">
          <a:xfrm>
            <a:off x="5375276" y="3429001"/>
            <a:ext cx="1368425" cy="143986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1508" name="Line 7"/>
          <p:cNvSpPr>
            <a:spLocks noChangeShapeType="1"/>
          </p:cNvSpPr>
          <p:nvPr/>
        </p:nvSpPr>
        <p:spPr bwMode="auto">
          <a:xfrm flipH="1">
            <a:off x="3143251" y="3429001"/>
            <a:ext cx="2232025" cy="143986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1509" name="Line 8"/>
          <p:cNvSpPr>
            <a:spLocks noChangeShapeType="1"/>
          </p:cNvSpPr>
          <p:nvPr/>
        </p:nvSpPr>
        <p:spPr bwMode="auto">
          <a:xfrm flipV="1">
            <a:off x="3143250" y="4076701"/>
            <a:ext cx="2952750" cy="792163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1510" name="Line 10"/>
          <p:cNvSpPr>
            <a:spLocks noChangeShapeType="1"/>
          </p:cNvSpPr>
          <p:nvPr/>
        </p:nvSpPr>
        <p:spPr bwMode="auto">
          <a:xfrm flipV="1">
            <a:off x="5988050" y="4292600"/>
            <a:ext cx="215900" cy="714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1511" name="Line 11"/>
          <p:cNvSpPr>
            <a:spLocks noChangeShapeType="1"/>
          </p:cNvSpPr>
          <p:nvPr/>
        </p:nvSpPr>
        <p:spPr bwMode="auto">
          <a:xfrm flipH="1" flipV="1">
            <a:off x="4367213" y="4076701"/>
            <a:ext cx="2305050" cy="792163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1512" name="Line 12"/>
          <p:cNvSpPr>
            <a:spLocks noChangeShapeType="1"/>
          </p:cNvSpPr>
          <p:nvPr/>
        </p:nvSpPr>
        <p:spPr bwMode="auto">
          <a:xfrm flipH="1">
            <a:off x="4367213" y="4149726"/>
            <a:ext cx="215900" cy="142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1513" name="Line 13"/>
          <p:cNvSpPr>
            <a:spLocks noChangeShapeType="1"/>
          </p:cNvSpPr>
          <p:nvPr/>
        </p:nvSpPr>
        <p:spPr bwMode="auto">
          <a:xfrm flipH="1" flipV="1">
            <a:off x="4151313" y="4221164"/>
            <a:ext cx="215900" cy="714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1514" name="Line 14"/>
          <p:cNvSpPr>
            <a:spLocks noChangeShapeType="1"/>
          </p:cNvSpPr>
          <p:nvPr/>
        </p:nvSpPr>
        <p:spPr bwMode="auto">
          <a:xfrm flipH="1">
            <a:off x="5016501" y="3429001"/>
            <a:ext cx="358775" cy="1439863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1515" name="Line 15"/>
          <p:cNvSpPr>
            <a:spLocks noChangeShapeType="1"/>
          </p:cNvSpPr>
          <p:nvPr/>
        </p:nvSpPr>
        <p:spPr bwMode="auto">
          <a:xfrm flipV="1">
            <a:off x="5375275" y="1196976"/>
            <a:ext cx="0" cy="22320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1516" name="Line 16"/>
          <p:cNvSpPr>
            <a:spLocks noChangeShapeType="1"/>
          </p:cNvSpPr>
          <p:nvPr/>
        </p:nvSpPr>
        <p:spPr bwMode="auto">
          <a:xfrm flipH="1">
            <a:off x="5016501" y="1196975"/>
            <a:ext cx="358775" cy="36718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1517" name="Line 19"/>
          <p:cNvSpPr>
            <a:spLocks noChangeShapeType="1"/>
          </p:cNvSpPr>
          <p:nvPr/>
        </p:nvSpPr>
        <p:spPr bwMode="auto">
          <a:xfrm>
            <a:off x="5808664" y="4149725"/>
            <a:ext cx="142875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1518" name="Text Box 20"/>
          <p:cNvSpPr txBox="1">
            <a:spLocks noChangeArrowheads="1"/>
          </p:cNvSpPr>
          <p:nvPr/>
        </p:nvSpPr>
        <p:spPr bwMode="auto">
          <a:xfrm>
            <a:off x="2855913" y="4868863"/>
            <a:ext cx="4318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/>
              <a:t>А</a:t>
            </a:r>
          </a:p>
        </p:txBody>
      </p:sp>
      <p:sp>
        <p:nvSpPr>
          <p:cNvPr id="21519" name="Text Box 21"/>
          <p:cNvSpPr txBox="1">
            <a:spLocks noChangeArrowheads="1"/>
          </p:cNvSpPr>
          <p:nvPr/>
        </p:nvSpPr>
        <p:spPr bwMode="auto">
          <a:xfrm>
            <a:off x="6743701" y="4797425"/>
            <a:ext cx="50482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/>
              <a:t>С</a:t>
            </a:r>
          </a:p>
        </p:txBody>
      </p:sp>
      <p:sp>
        <p:nvSpPr>
          <p:cNvPr id="21520" name="Text Box 22"/>
          <p:cNvSpPr txBox="1">
            <a:spLocks noChangeArrowheads="1"/>
          </p:cNvSpPr>
          <p:nvPr/>
        </p:nvSpPr>
        <p:spPr bwMode="auto">
          <a:xfrm>
            <a:off x="4872039" y="4941888"/>
            <a:ext cx="50323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ru-RU"/>
              <a:t>D</a:t>
            </a:r>
            <a:endParaRPr lang="ru-RU" altLang="ru-RU"/>
          </a:p>
        </p:txBody>
      </p:sp>
      <p:sp>
        <p:nvSpPr>
          <p:cNvPr id="21521" name="Text Box 23"/>
          <p:cNvSpPr txBox="1">
            <a:spLocks noChangeArrowheads="1"/>
          </p:cNvSpPr>
          <p:nvPr/>
        </p:nvSpPr>
        <p:spPr bwMode="auto">
          <a:xfrm>
            <a:off x="6096000" y="3716338"/>
            <a:ext cx="4318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/>
              <a:t>Е</a:t>
            </a:r>
          </a:p>
        </p:txBody>
      </p:sp>
      <p:sp>
        <p:nvSpPr>
          <p:cNvPr id="21522" name="Text Box 24"/>
          <p:cNvSpPr txBox="1">
            <a:spLocks noChangeArrowheads="1"/>
          </p:cNvSpPr>
          <p:nvPr/>
        </p:nvSpPr>
        <p:spPr bwMode="auto">
          <a:xfrm>
            <a:off x="5448300" y="2924175"/>
            <a:ext cx="4318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/>
              <a:t>В</a:t>
            </a:r>
          </a:p>
        </p:txBody>
      </p:sp>
      <p:sp>
        <p:nvSpPr>
          <p:cNvPr id="21523" name="Text Box 25"/>
          <p:cNvSpPr txBox="1">
            <a:spLocks noChangeArrowheads="1"/>
          </p:cNvSpPr>
          <p:nvPr/>
        </p:nvSpPr>
        <p:spPr bwMode="auto">
          <a:xfrm>
            <a:off x="3935414" y="3716338"/>
            <a:ext cx="50482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ru-RU"/>
              <a:t>F</a:t>
            </a:r>
            <a:endParaRPr lang="ru-RU" altLang="ru-RU"/>
          </a:p>
        </p:txBody>
      </p:sp>
      <p:sp>
        <p:nvSpPr>
          <p:cNvPr id="21524" name="Text Box 26"/>
          <p:cNvSpPr txBox="1">
            <a:spLocks noChangeArrowheads="1"/>
          </p:cNvSpPr>
          <p:nvPr/>
        </p:nvSpPr>
        <p:spPr bwMode="auto">
          <a:xfrm>
            <a:off x="5448300" y="981075"/>
            <a:ext cx="6477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/>
              <a:t>К</a:t>
            </a:r>
          </a:p>
        </p:txBody>
      </p:sp>
      <p:sp>
        <p:nvSpPr>
          <p:cNvPr id="21531" name="Text Box 27"/>
          <p:cNvSpPr txBox="1">
            <a:spLocks noChangeArrowheads="1"/>
          </p:cNvSpPr>
          <p:nvPr/>
        </p:nvSpPr>
        <p:spPr bwMode="auto">
          <a:xfrm>
            <a:off x="6527800" y="1916114"/>
            <a:ext cx="3455988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dirty="0"/>
              <a:t>Дано: АЕ и С</a:t>
            </a:r>
            <a:r>
              <a:rPr lang="en-US" altLang="ru-RU" dirty="0"/>
              <a:t>F</a:t>
            </a:r>
            <a:r>
              <a:rPr lang="ru-RU" altLang="ru-RU" dirty="0"/>
              <a:t> – высоты, ВК </a:t>
            </a:r>
            <a:r>
              <a:rPr lang="ru-RU" altLang="ru-RU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┴</a:t>
            </a:r>
            <a:r>
              <a:rPr lang="ru-RU" altLang="ru-RU" dirty="0"/>
              <a:t> </a:t>
            </a:r>
            <a:r>
              <a:rPr lang="ru-RU" altLang="ru-RU" dirty="0" smtClean="0">
                <a:cs typeface="Times New Roman" panose="02020603050405020304" pitchFamily="18" charset="0"/>
              </a:rPr>
              <a:t>АВС</a:t>
            </a:r>
            <a:endParaRPr lang="ru-RU" altLang="ru-RU" dirty="0">
              <a:cs typeface="Times New Roman" panose="02020603050405020304" pitchFamily="18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ru-RU" altLang="ru-RU" dirty="0">
                <a:cs typeface="Times New Roman" panose="02020603050405020304" pitchFamily="18" charset="0"/>
              </a:rPr>
              <a:t>Док-</a:t>
            </a:r>
            <a:r>
              <a:rPr lang="ru-RU" altLang="ru-RU" dirty="0" err="1">
                <a:cs typeface="Times New Roman" panose="02020603050405020304" pitchFamily="18" charset="0"/>
              </a:rPr>
              <a:t>ть</a:t>
            </a:r>
            <a:r>
              <a:rPr lang="ru-RU" altLang="ru-RU" dirty="0">
                <a:cs typeface="Times New Roman" panose="02020603050405020304" pitchFamily="18" charset="0"/>
              </a:rPr>
              <a:t>, что К</a:t>
            </a:r>
            <a:r>
              <a:rPr lang="en-US" altLang="ru-RU" dirty="0">
                <a:cs typeface="Times New Roman" panose="02020603050405020304" pitchFamily="18" charset="0"/>
              </a:rPr>
              <a:t>D </a:t>
            </a:r>
            <a:r>
              <a:rPr lang="ru-RU" altLang="ru-RU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┴ 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АС.</a:t>
            </a:r>
          </a:p>
        </p:txBody>
      </p:sp>
    </p:spTree>
    <p:extLst>
      <p:ext uri="{BB962C8B-B14F-4D97-AF65-F5344CB8AC3E}">
        <p14:creationId xmlns:p14="http://schemas.microsoft.com/office/powerpoint/2010/main" val="2712967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1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3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80" name="Text Box 4"/>
          <p:cNvSpPr txBox="1">
            <a:spLocks noChangeArrowheads="1"/>
          </p:cNvSpPr>
          <p:nvPr/>
        </p:nvSpPr>
        <p:spPr bwMode="auto">
          <a:xfrm>
            <a:off x="1919289" y="404814"/>
            <a:ext cx="8137525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sz="2400" dirty="0"/>
              <a:t>Найдите угол между </a:t>
            </a:r>
            <a:endParaRPr lang="en-US" altLang="ru-RU" sz="2400" dirty="0"/>
          </a:p>
          <a:p>
            <a:pPr eaLnBrk="1" hangingPunct="1">
              <a:spcBef>
                <a:spcPct val="50000"/>
              </a:spcBef>
            </a:pPr>
            <a:r>
              <a:rPr lang="ru-RU" altLang="ru-RU" sz="2400" dirty="0"/>
              <a:t>В</a:t>
            </a:r>
            <a:r>
              <a:rPr lang="ru-RU" altLang="ru-RU" sz="2400" baseline="-25000" dirty="0"/>
              <a:t>1</a:t>
            </a:r>
            <a:r>
              <a:rPr lang="en-US" altLang="ru-RU" sz="2400" dirty="0"/>
              <a:t>D</a:t>
            </a:r>
            <a:r>
              <a:rPr lang="ru-RU" altLang="ru-RU" sz="2400" dirty="0"/>
              <a:t> и (</a:t>
            </a:r>
            <a:r>
              <a:rPr lang="en-US" altLang="ru-RU" sz="2400" dirty="0"/>
              <a:t>ABC</a:t>
            </a:r>
            <a:r>
              <a:rPr lang="ru-RU" altLang="ru-RU" sz="2400" dirty="0"/>
              <a:t>); </a:t>
            </a:r>
            <a:r>
              <a:rPr lang="en-US" altLang="ru-RU" sz="2400" dirty="0"/>
              <a:t>				</a:t>
            </a:r>
            <a:r>
              <a:rPr lang="ru-RU" altLang="ru-RU" sz="2400" dirty="0"/>
              <a:t> </a:t>
            </a:r>
            <a:r>
              <a:rPr lang="ru-RU" altLang="ru-RU" sz="2400" dirty="0" smtClean="0"/>
              <a:t>            В</a:t>
            </a:r>
            <a:r>
              <a:rPr lang="ru-RU" altLang="ru-RU" sz="2400" baseline="-25000" dirty="0" smtClean="0"/>
              <a:t>1</a:t>
            </a:r>
            <a:r>
              <a:rPr lang="en-US" altLang="ru-RU" sz="2400" dirty="0"/>
              <a:t>D</a:t>
            </a:r>
            <a:r>
              <a:rPr lang="ru-RU" altLang="ru-RU" sz="2400" dirty="0"/>
              <a:t> и (</a:t>
            </a:r>
            <a:r>
              <a:rPr lang="en-US" altLang="ru-RU" sz="2400" dirty="0"/>
              <a:t>DD</a:t>
            </a:r>
            <a:r>
              <a:rPr lang="en-US" altLang="ru-RU" sz="2400" baseline="-25000" dirty="0"/>
              <a:t>1</a:t>
            </a:r>
            <a:r>
              <a:rPr lang="en-US" altLang="ru-RU" sz="2400" dirty="0"/>
              <a:t>C</a:t>
            </a:r>
            <a:r>
              <a:rPr lang="en-US" altLang="ru-RU" sz="2400" baseline="-25000" dirty="0"/>
              <a:t>1</a:t>
            </a:r>
            <a:r>
              <a:rPr lang="ru-RU" altLang="ru-RU" sz="2400" dirty="0"/>
              <a:t>)</a:t>
            </a:r>
          </a:p>
        </p:txBody>
      </p:sp>
      <p:grpSp>
        <p:nvGrpSpPr>
          <p:cNvPr id="22531" name="Group 5"/>
          <p:cNvGrpSpPr>
            <a:grpSpLocks noChangeAspect="1"/>
          </p:cNvGrpSpPr>
          <p:nvPr/>
        </p:nvGrpSpPr>
        <p:grpSpPr bwMode="auto">
          <a:xfrm>
            <a:off x="1214588" y="1420477"/>
            <a:ext cx="5430650" cy="4486481"/>
            <a:chOff x="3625" y="993"/>
            <a:chExt cx="2401" cy="1957"/>
          </a:xfrm>
        </p:grpSpPr>
        <p:sp>
          <p:nvSpPr>
            <p:cNvPr id="22559" name="AutoShape 6"/>
            <p:cNvSpPr>
              <a:spLocks noChangeAspect="1" noChangeArrowheads="1"/>
            </p:cNvSpPr>
            <p:nvPr/>
          </p:nvSpPr>
          <p:spPr bwMode="auto">
            <a:xfrm>
              <a:off x="3625" y="993"/>
              <a:ext cx="2401" cy="19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grpSp>
          <p:nvGrpSpPr>
            <p:cNvPr id="22560" name="Group 7"/>
            <p:cNvGrpSpPr>
              <a:grpSpLocks/>
            </p:cNvGrpSpPr>
            <p:nvPr/>
          </p:nvGrpSpPr>
          <p:grpSpPr bwMode="auto">
            <a:xfrm>
              <a:off x="3907" y="1272"/>
              <a:ext cx="1554" cy="419"/>
              <a:chOff x="3907" y="1272"/>
              <a:chExt cx="1554" cy="419"/>
            </a:xfrm>
          </p:grpSpPr>
          <p:sp>
            <p:nvSpPr>
              <p:cNvPr id="22578" name="Line 8"/>
              <p:cNvSpPr>
                <a:spLocks noChangeShapeType="1"/>
              </p:cNvSpPr>
              <p:nvPr/>
            </p:nvSpPr>
            <p:spPr bwMode="auto">
              <a:xfrm>
                <a:off x="4331" y="1272"/>
                <a:ext cx="1129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579" name="Line 9"/>
              <p:cNvSpPr>
                <a:spLocks noChangeShapeType="1"/>
              </p:cNvSpPr>
              <p:nvPr/>
            </p:nvSpPr>
            <p:spPr bwMode="auto">
              <a:xfrm>
                <a:off x="3907" y="1690"/>
                <a:ext cx="1131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580" name="Line 10"/>
              <p:cNvSpPr>
                <a:spLocks noChangeShapeType="1"/>
              </p:cNvSpPr>
              <p:nvPr/>
            </p:nvSpPr>
            <p:spPr bwMode="auto">
              <a:xfrm flipV="1">
                <a:off x="3907" y="1272"/>
                <a:ext cx="424" cy="418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581" name="Line 11"/>
              <p:cNvSpPr>
                <a:spLocks noChangeShapeType="1"/>
              </p:cNvSpPr>
              <p:nvPr/>
            </p:nvSpPr>
            <p:spPr bwMode="auto">
              <a:xfrm flipV="1">
                <a:off x="5037" y="1272"/>
                <a:ext cx="424" cy="418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22561" name="Line 12"/>
            <p:cNvSpPr>
              <a:spLocks noChangeShapeType="1"/>
            </p:cNvSpPr>
            <p:nvPr/>
          </p:nvSpPr>
          <p:spPr bwMode="auto">
            <a:xfrm>
              <a:off x="4331" y="2387"/>
              <a:ext cx="113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562" name="Line 13"/>
            <p:cNvSpPr>
              <a:spLocks noChangeShapeType="1"/>
            </p:cNvSpPr>
            <p:nvPr/>
          </p:nvSpPr>
          <p:spPr bwMode="auto">
            <a:xfrm>
              <a:off x="3907" y="2805"/>
              <a:ext cx="1132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563" name="Line 14"/>
            <p:cNvSpPr>
              <a:spLocks noChangeShapeType="1"/>
            </p:cNvSpPr>
            <p:nvPr/>
          </p:nvSpPr>
          <p:spPr bwMode="auto">
            <a:xfrm flipV="1">
              <a:off x="3907" y="2387"/>
              <a:ext cx="424" cy="41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564" name="Line 15"/>
            <p:cNvSpPr>
              <a:spLocks noChangeShapeType="1"/>
            </p:cNvSpPr>
            <p:nvPr/>
          </p:nvSpPr>
          <p:spPr bwMode="auto">
            <a:xfrm flipV="1">
              <a:off x="5038" y="2387"/>
              <a:ext cx="424" cy="41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565" name="Line 16"/>
            <p:cNvSpPr>
              <a:spLocks noChangeShapeType="1"/>
            </p:cNvSpPr>
            <p:nvPr/>
          </p:nvSpPr>
          <p:spPr bwMode="auto">
            <a:xfrm>
              <a:off x="4331" y="1272"/>
              <a:ext cx="0" cy="111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566" name="Line 17"/>
            <p:cNvSpPr>
              <a:spLocks noChangeShapeType="1"/>
            </p:cNvSpPr>
            <p:nvPr/>
          </p:nvSpPr>
          <p:spPr bwMode="auto">
            <a:xfrm>
              <a:off x="3907" y="1690"/>
              <a:ext cx="1" cy="111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567" name="Line 18"/>
            <p:cNvSpPr>
              <a:spLocks noChangeShapeType="1"/>
            </p:cNvSpPr>
            <p:nvPr/>
          </p:nvSpPr>
          <p:spPr bwMode="auto">
            <a:xfrm>
              <a:off x="5460" y="1272"/>
              <a:ext cx="2" cy="111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568" name="Line 19"/>
            <p:cNvSpPr>
              <a:spLocks noChangeShapeType="1"/>
            </p:cNvSpPr>
            <p:nvPr/>
          </p:nvSpPr>
          <p:spPr bwMode="auto">
            <a:xfrm>
              <a:off x="5037" y="1690"/>
              <a:ext cx="1" cy="111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569" name="Line 20"/>
            <p:cNvSpPr>
              <a:spLocks noChangeShapeType="1"/>
            </p:cNvSpPr>
            <p:nvPr/>
          </p:nvSpPr>
          <p:spPr bwMode="auto">
            <a:xfrm>
              <a:off x="4331" y="1272"/>
              <a:ext cx="706" cy="153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570" name="Text Box 21"/>
            <p:cNvSpPr txBox="1">
              <a:spLocks noChangeArrowheads="1"/>
            </p:cNvSpPr>
            <p:nvPr/>
          </p:nvSpPr>
          <p:spPr bwMode="auto">
            <a:xfrm>
              <a:off x="4190" y="993"/>
              <a:ext cx="564" cy="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/>
              <a:r>
                <a:rPr lang="ru-RU" altLang="ru-RU" sz="2400"/>
                <a:t>В</a:t>
              </a:r>
              <a:r>
                <a:rPr lang="ru-RU" altLang="ru-RU" sz="2400" baseline="-25000"/>
                <a:t>1</a:t>
              </a:r>
              <a:endParaRPr lang="ru-RU" altLang="ru-RU" sz="2400"/>
            </a:p>
          </p:txBody>
        </p:sp>
        <p:sp>
          <p:nvSpPr>
            <p:cNvPr id="22571" name="Text Box 22"/>
            <p:cNvSpPr txBox="1">
              <a:spLocks noChangeArrowheads="1"/>
            </p:cNvSpPr>
            <p:nvPr/>
          </p:nvSpPr>
          <p:spPr bwMode="auto">
            <a:xfrm>
              <a:off x="5319" y="993"/>
              <a:ext cx="564" cy="2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/>
              <a:r>
                <a:rPr lang="ru-RU" altLang="ru-RU" sz="2400"/>
                <a:t>С</a:t>
              </a:r>
              <a:r>
                <a:rPr lang="ru-RU" altLang="ru-RU" sz="2400" baseline="-25000"/>
                <a:t>1</a:t>
              </a:r>
              <a:endParaRPr lang="ru-RU" altLang="ru-RU" sz="2400"/>
            </a:p>
          </p:txBody>
        </p:sp>
        <p:sp>
          <p:nvSpPr>
            <p:cNvPr id="22572" name="Text Box 23"/>
            <p:cNvSpPr txBox="1">
              <a:spLocks noChangeArrowheads="1"/>
            </p:cNvSpPr>
            <p:nvPr/>
          </p:nvSpPr>
          <p:spPr bwMode="auto">
            <a:xfrm>
              <a:off x="4754" y="1411"/>
              <a:ext cx="565" cy="2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/>
              <a:r>
                <a:rPr lang="en-US" altLang="ru-RU" sz="2400"/>
                <a:t>D</a:t>
              </a:r>
              <a:r>
                <a:rPr lang="ru-RU" altLang="ru-RU" sz="2400" baseline="-25000"/>
                <a:t>1</a:t>
              </a:r>
              <a:endParaRPr lang="ru-RU" altLang="ru-RU" sz="2400"/>
            </a:p>
          </p:txBody>
        </p:sp>
        <p:sp>
          <p:nvSpPr>
            <p:cNvPr id="22573" name="Text Box 24"/>
            <p:cNvSpPr txBox="1">
              <a:spLocks noChangeArrowheads="1"/>
            </p:cNvSpPr>
            <p:nvPr/>
          </p:nvSpPr>
          <p:spPr bwMode="auto">
            <a:xfrm>
              <a:off x="3625" y="1411"/>
              <a:ext cx="566" cy="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/>
              <a:r>
                <a:rPr lang="ru-RU" altLang="ru-RU" sz="2400"/>
                <a:t>А</a:t>
              </a:r>
              <a:r>
                <a:rPr lang="ru-RU" altLang="ru-RU" sz="2400" baseline="-25000"/>
                <a:t>1</a:t>
              </a:r>
              <a:endParaRPr lang="ru-RU" altLang="ru-RU" sz="2400"/>
            </a:p>
          </p:txBody>
        </p:sp>
        <p:sp>
          <p:nvSpPr>
            <p:cNvPr id="22574" name="Text Box 25"/>
            <p:cNvSpPr txBox="1">
              <a:spLocks noChangeArrowheads="1"/>
            </p:cNvSpPr>
            <p:nvPr/>
          </p:nvSpPr>
          <p:spPr bwMode="auto">
            <a:xfrm>
              <a:off x="3625" y="2666"/>
              <a:ext cx="566" cy="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/>
              <a:r>
                <a:rPr lang="ru-RU" altLang="ru-RU" sz="2400"/>
                <a:t>А</a:t>
              </a:r>
            </a:p>
          </p:txBody>
        </p:sp>
        <p:sp>
          <p:nvSpPr>
            <p:cNvPr id="22575" name="Text Box 26"/>
            <p:cNvSpPr txBox="1">
              <a:spLocks noChangeArrowheads="1"/>
            </p:cNvSpPr>
            <p:nvPr/>
          </p:nvSpPr>
          <p:spPr bwMode="auto">
            <a:xfrm>
              <a:off x="4049" y="2108"/>
              <a:ext cx="566" cy="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/>
              <a:r>
                <a:rPr lang="ru-RU" altLang="ru-RU" sz="2400"/>
                <a:t>В</a:t>
              </a:r>
            </a:p>
          </p:txBody>
        </p:sp>
        <p:sp>
          <p:nvSpPr>
            <p:cNvPr id="22576" name="Text Box 27"/>
            <p:cNvSpPr txBox="1">
              <a:spLocks noChangeArrowheads="1"/>
            </p:cNvSpPr>
            <p:nvPr/>
          </p:nvSpPr>
          <p:spPr bwMode="auto">
            <a:xfrm>
              <a:off x="5460" y="2108"/>
              <a:ext cx="566" cy="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/>
              <a:r>
                <a:rPr lang="ru-RU" altLang="ru-RU" sz="2400"/>
                <a:t>С</a:t>
              </a:r>
            </a:p>
          </p:txBody>
        </p:sp>
        <p:sp>
          <p:nvSpPr>
            <p:cNvPr id="22577" name="Text Box 28"/>
            <p:cNvSpPr txBox="1">
              <a:spLocks noChangeArrowheads="1"/>
            </p:cNvSpPr>
            <p:nvPr/>
          </p:nvSpPr>
          <p:spPr bwMode="auto">
            <a:xfrm>
              <a:off x="5037" y="2666"/>
              <a:ext cx="565" cy="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/>
              <a:r>
                <a:rPr lang="en-US" altLang="ru-RU" sz="2400"/>
                <a:t>D</a:t>
              </a:r>
              <a:endParaRPr lang="ru-RU" altLang="ru-RU" sz="2400"/>
            </a:p>
          </p:txBody>
        </p:sp>
      </p:grpSp>
      <p:grpSp>
        <p:nvGrpSpPr>
          <p:cNvPr id="4" name="Group 29"/>
          <p:cNvGrpSpPr>
            <a:grpSpLocks noChangeAspect="1"/>
          </p:cNvGrpSpPr>
          <p:nvPr/>
        </p:nvGrpSpPr>
        <p:grpSpPr bwMode="auto">
          <a:xfrm>
            <a:off x="6096000" y="1547762"/>
            <a:ext cx="5400675" cy="4461719"/>
            <a:chOff x="3625" y="993"/>
            <a:chExt cx="2401" cy="1957"/>
          </a:xfrm>
        </p:grpSpPr>
        <p:sp>
          <p:nvSpPr>
            <p:cNvPr id="22536" name="AutoShape 30"/>
            <p:cNvSpPr>
              <a:spLocks noChangeAspect="1" noChangeArrowheads="1"/>
            </p:cNvSpPr>
            <p:nvPr/>
          </p:nvSpPr>
          <p:spPr bwMode="auto">
            <a:xfrm>
              <a:off x="3625" y="993"/>
              <a:ext cx="2401" cy="19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grpSp>
          <p:nvGrpSpPr>
            <p:cNvPr id="22537" name="Group 31"/>
            <p:cNvGrpSpPr>
              <a:grpSpLocks/>
            </p:cNvGrpSpPr>
            <p:nvPr/>
          </p:nvGrpSpPr>
          <p:grpSpPr bwMode="auto">
            <a:xfrm>
              <a:off x="3907" y="1272"/>
              <a:ext cx="1554" cy="419"/>
              <a:chOff x="3907" y="1272"/>
              <a:chExt cx="1554" cy="419"/>
            </a:xfrm>
          </p:grpSpPr>
          <p:sp>
            <p:nvSpPr>
              <p:cNvPr id="22555" name="Line 32"/>
              <p:cNvSpPr>
                <a:spLocks noChangeShapeType="1"/>
              </p:cNvSpPr>
              <p:nvPr/>
            </p:nvSpPr>
            <p:spPr bwMode="auto">
              <a:xfrm>
                <a:off x="4331" y="1272"/>
                <a:ext cx="1129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556" name="Line 33"/>
              <p:cNvSpPr>
                <a:spLocks noChangeShapeType="1"/>
              </p:cNvSpPr>
              <p:nvPr/>
            </p:nvSpPr>
            <p:spPr bwMode="auto">
              <a:xfrm>
                <a:off x="3907" y="1690"/>
                <a:ext cx="1131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557" name="Line 34"/>
              <p:cNvSpPr>
                <a:spLocks noChangeShapeType="1"/>
              </p:cNvSpPr>
              <p:nvPr/>
            </p:nvSpPr>
            <p:spPr bwMode="auto">
              <a:xfrm flipV="1">
                <a:off x="3907" y="1272"/>
                <a:ext cx="424" cy="418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558" name="Line 35"/>
              <p:cNvSpPr>
                <a:spLocks noChangeShapeType="1"/>
              </p:cNvSpPr>
              <p:nvPr/>
            </p:nvSpPr>
            <p:spPr bwMode="auto">
              <a:xfrm flipV="1">
                <a:off x="5037" y="1272"/>
                <a:ext cx="424" cy="418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22538" name="Line 36"/>
            <p:cNvSpPr>
              <a:spLocks noChangeShapeType="1"/>
            </p:cNvSpPr>
            <p:nvPr/>
          </p:nvSpPr>
          <p:spPr bwMode="auto">
            <a:xfrm>
              <a:off x="4331" y="2387"/>
              <a:ext cx="113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539" name="Line 37"/>
            <p:cNvSpPr>
              <a:spLocks noChangeShapeType="1"/>
            </p:cNvSpPr>
            <p:nvPr/>
          </p:nvSpPr>
          <p:spPr bwMode="auto">
            <a:xfrm>
              <a:off x="3907" y="2805"/>
              <a:ext cx="1132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540" name="Line 38"/>
            <p:cNvSpPr>
              <a:spLocks noChangeShapeType="1"/>
            </p:cNvSpPr>
            <p:nvPr/>
          </p:nvSpPr>
          <p:spPr bwMode="auto">
            <a:xfrm flipV="1">
              <a:off x="3907" y="2387"/>
              <a:ext cx="424" cy="41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541" name="Line 39"/>
            <p:cNvSpPr>
              <a:spLocks noChangeShapeType="1"/>
            </p:cNvSpPr>
            <p:nvPr/>
          </p:nvSpPr>
          <p:spPr bwMode="auto">
            <a:xfrm flipV="1">
              <a:off x="5038" y="2387"/>
              <a:ext cx="424" cy="41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542" name="Line 40"/>
            <p:cNvSpPr>
              <a:spLocks noChangeShapeType="1"/>
            </p:cNvSpPr>
            <p:nvPr/>
          </p:nvSpPr>
          <p:spPr bwMode="auto">
            <a:xfrm>
              <a:off x="4331" y="1272"/>
              <a:ext cx="0" cy="111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543" name="Line 41"/>
            <p:cNvSpPr>
              <a:spLocks noChangeShapeType="1"/>
            </p:cNvSpPr>
            <p:nvPr/>
          </p:nvSpPr>
          <p:spPr bwMode="auto">
            <a:xfrm>
              <a:off x="3907" y="1690"/>
              <a:ext cx="1" cy="111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544" name="Line 42"/>
            <p:cNvSpPr>
              <a:spLocks noChangeShapeType="1"/>
            </p:cNvSpPr>
            <p:nvPr/>
          </p:nvSpPr>
          <p:spPr bwMode="auto">
            <a:xfrm>
              <a:off x="5460" y="1272"/>
              <a:ext cx="2" cy="111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545" name="Line 43"/>
            <p:cNvSpPr>
              <a:spLocks noChangeShapeType="1"/>
            </p:cNvSpPr>
            <p:nvPr/>
          </p:nvSpPr>
          <p:spPr bwMode="auto">
            <a:xfrm>
              <a:off x="5037" y="1690"/>
              <a:ext cx="1" cy="111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546" name="Line 44"/>
            <p:cNvSpPr>
              <a:spLocks noChangeShapeType="1"/>
            </p:cNvSpPr>
            <p:nvPr/>
          </p:nvSpPr>
          <p:spPr bwMode="auto">
            <a:xfrm>
              <a:off x="4331" y="1272"/>
              <a:ext cx="706" cy="153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547" name="Text Box 45"/>
            <p:cNvSpPr txBox="1">
              <a:spLocks noChangeArrowheads="1"/>
            </p:cNvSpPr>
            <p:nvPr/>
          </p:nvSpPr>
          <p:spPr bwMode="auto">
            <a:xfrm>
              <a:off x="4190" y="993"/>
              <a:ext cx="564" cy="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/>
              <a:r>
                <a:rPr lang="ru-RU" altLang="ru-RU" sz="2400"/>
                <a:t>В</a:t>
              </a:r>
              <a:r>
                <a:rPr lang="ru-RU" altLang="ru-RU" sz="2400" baseline="-25000"/>
                <a:t>1</a:t>
              </a:r>
              <a:endParaRPr lang="ru-RU" altLang="ru-RU" sz="2400"/>
            </a:p>
          </p:txBody>
        </p:sp>
        <p:sp>
          <p:nvSpPr>
            <p:cNvPr id="22548" name="Text Box 46"/>
            <p:cNvSpPr txBox="1">
              <a:spLocks noChangeArrowheads="1"/>
            </p:cNvSpPr>
            <p:nvPr/>
          </p:nvSpPr>
          <p:spPr bwMode="auto">
            <a:xfrm>
              <a:off x="5319" y="993"/>
              <a:ext cx="564" cy="2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/>
              <a:r>
                <a:rPr lang="ru-RU" altLang="ru-RU" sz="2400"/>
                <a:t>С</a:t>
              </a:r>
              <a:r>
                <a:rPr lang="ru-RU" altLang="ru-RU" sz="2400" baseline="-25000"/>
                <a:t>1</a:t>
              </a:r>
              <a:endParaRPr lang="ru-RU" altLang="ru-RU" sz="2400"/>
            </a:p>
          </p:txBody>
        </p:sp>
        <p:sp>
          <p:nvSpPr>
            <p:cNvPr id="22549" name="Text Box 47"/>
            <p:cNvSpPr txBox="1">
              <a:spLocks noChangeArrowheads="1"/>
            </p:cNvSpPr>
            <p:nvPr/>
          </p:nvSpPr>
          <p:spPr bwMode="auto">
            <a:xfrm>
              <a:off x="4754" y="1411"/>
              <a:ext cx="565" cy="2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/>
              <a:r>
                <a:rPr lang="en-US" altLang="ru-RU" sz="2400"/>
                <a:t>D</a:t>
              </a:r>
              <a:r>
                <a:rPr lang="ru-RU" altLang="ru-RU" sz="2400" baseline="-25000"/>
                <a:t>1</a:t>
              </a:r>
              <a:endParaRPr lang="ru-RU" altLang="ru-RU" sz="2400"/>
            </a:p>
          </p:txBody>
        </p:sp>
        <p:sp>
          <p:nvSpPr>
            <p:cNvPr id="22550" name="Text Box 48"/>
            <p:cNvSpPr txBox="1">
              <a:spLocks noChangeArrowheads="1"/>
            </p:cNvSpPr>
            <p:nvPr/>
          </p:nvSpPr>
          <p:spPr bwMode="auto">
            <a:xfrm>
              <a:off x="3625" y="1411"/>
              <a:ext cx="566" cy="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/>
              <a:r>
                <a:rPr lang="ru-RU" altLang="ru-RU" sz="2400"/>
                <a:t>А</a:t>
              </a:r>
              <a:r>
                <a:rPr lang="ru-RU" altLang="ru-RU" sz="2400" baseline="-25000"/>
                <a:t>1</a:t>
              </a:r>
              <a:endParaRPr lang="ru-RU" altLang="ru-RU" sz="2400"/>
            </a:p>
          </p:txBody>
        </p:sp>
        <p:sp>
          <p:nvSpPr>
            <p:cNvPr id="22551" name="Text Box 49"/>
            <p:cNvSpPr txBox="1">
              <a:spLocks noChangeArrowheads="1"/>
            </p:cNvSpPr>
            <p:nvPr/>
          </p:nvSpPr>
          <p:spPr bwMode="auto">
            <a:xfrm>
              <a:off x="3625" y="2666"/>
              <a:ext cx="566" cy="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/>
              <a:r>
                <a:rPr lang="ru-RU" altLang="ru-RU" sz="2400"/>
                <a:t>А</a:t>
              </a:r>
            </a:p>
          </p:txBody>
        </p:sp>
        <p:sp>
          <p:nvSpPr>
            <p:cNvPr id="22552" name="Text Box 50"/>
            <p:cNvSpPr txBox="1">
              <a:spLocks noChangeArrowheads="1"/>
            </p:cNvSpPr>
            <p:nvPr/>
          </p:nvSpPr>
          <p:spPr bwMode="auto">
            <a:xfrm>
              <a:off x="4049" y="2108"/>
              <a:ext cx="566" cy="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/>
              <a:r>
                <a:rPr lang="ru-RU" altLang="ru-RU" sz="2400"/>
                <a:t>В</a:t>
              </a:r>
            </a:p>
          </p:txBody>
        </p:sp>
        <p:sp>
          <p:nvSpPr>
            <p:cNvPr id="22553" name="Text Box 51"/>
            <p:cNvSpPr txBox="1">
              <a:spLocks noChangeArrowheads="1"/>
            </p:cNvSpPr>
            <p:nvPr/>
          </p:nvSpPr>
          <p:spPr bwMode="auto">
            <a:xfrm>
              <a:off x="5460" y="2108"/>
              <a:ext cx="566" cy="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/>
              <a:r>
                <a:rPr lang="ru-RU" altLang="ru-RU" sz="2400"/>
                <a:t>С</a:t>
              </a:r>
            </a:p>
          </p:txBody>
        </p:sp>
        <p:sp>
          <p:nvSpPr>
            <p:cNvPr id="22554" name="Text Box 52"/>
            <p:cNvSpPr txBox="1">
              <a:spLocks noChangeArrowheads="1"/>
            </p:cNvSpPr>
            <p:nvPr/>
          </p:nvSpPr>
          <p:spPr bwMode="auto">
            <a:xfrm>
              <a:off x="5037" y="2666"/>
              <a:ext cx="565" cy="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/>
              <a:r>
                <a:rPr lang="en-US" altLang="ru-RU" sz="2400"/>
                <a:t>D</a:t>
              </a:r>
              <a:endParaRPr lang="ru-RU" altLang="ru-RU" sz="2400"/>
            </a:p>
          </p:txBody>
        </p:sp>
      </p:grpSp>
      <p:sp>
        <p:nvSpPr>
          <p:cNvPr id="22533" name="Line 53"/>
          <p:cNvSpPr>
            <a:spLocks noChangeShapeType="1"/>
          </p:cNvSpPr>
          <p:nvPr/>
        </p:nvSpPr>
        <p:spPr bwMode="auto">
          <a:xfrm>
            <a:off x="6096000" y="1628776"/>
            <a:ext cx="0" cy="45370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0230" name="Text Box 54"/>
          <p:cNvSpPr txBox="1">
            <a:spLocks noChangeArrowheads="1"/>
          </p:cNvSpPr>
          <p:nvPr/>
        </p:nvSpPr>
        <p:spPr bwMode="auto">
          <a:xfrm>
            <a:off x="2063751" y="5805489"/>
            <a:ext cx="3960813" cy="85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b="1"/>
              <a:t>АВС</a:t>
            </a:r>
            <a:r>
              <a:rPr lang="en-US" altLang="ru-RU" b="1"/>
              <a:t>D</a:t>
            </a:r>
            <a:r>
              <a:rPr lang="ru-RU" altLang="ru-RU" b="1"/>
              <a:t>- прямоугольник,</a:t>
            </a:r>
            <a:r>
              <a:rPr lang="ru-RU" altLang="ru-RU" sz="1800"/>
              <a:t> </a:t>
            </a:r>
            <a:endParaRPr lang="en-US" altLang="ru-RU" sz="1800"/>
          </a:p>
          <a:p>
            <a:pPr eaLnBrk="1" hangingPunct="1">
              <a:spcBef>
                <a:spcPct val="50000"/>
              </a:spcBef>
            </a:pPr>
            <a:r>
              <a:rPr lang="ru-RU" altLang="ru-RU" b="1"/>
              <a:t>АА</a:t>
            </a:r>
            <a:r>
              <a:rPr lang="ru-RU" altLang="ru-RU" b="1" baseline="-25000"/>
              <a:t>1</a:t>
            </a:r>
            <a:r>
              <a:rPr lang="ru-RU" altLang="ru-RU" b="1">
                <a:sym typeface="Symbol" panose="05050102010706020507" pitchFamily="18" charset="2"/>
              </a:rPr>
              <a:t></a:t>
            </a:r>
            <a:r>
              <a:rPr lang="ru-RU" altLang="ru-RU" b="1"/>
              <a:t>(АВС)</a:t>
            </a:r>
            <a:r>
              <a:rPr lang="ru-RU" altLang="ru-RU" sz="1800"/>
              <a:t> </a:t>
            </a:r>
          </a:p>
        </p:txBody>
      </p:sp>
      <p:sp>
        <p:nvSpPr>
          <p:cNvPr id="50231" name="Text Box 55"/>
          <p:cNvSpPr txBox="1">
            <a:spLocks noChangeArrowheads="1"/>
          </p:cNvSpPr>
          <p:nvPr/>
        </p:nvSpPr>
        <p:spPr bwMode="auto">
          <a:xfrm>
            <a:off x="6707188" y="6003926"/>
            <a:ext cx="3960812" cy="85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b="1"/>
              <a:t>АВС</a:t>
            </a:r>
            <a:r>
              <a:rPr lang="en-US" altLang="ru-RU" b="1"/>
              <a:t>D</a:t>
            </a:r>
            <a:r>
              <a:rPr lang="ru-RU" altLang="ru-RU" b="1"/>
              <a:t>- параллелограмм,</a:t>
            </a:r>
            <a:r>
              <a:rPr lang="ru-RU" altLang="ru-RU" sz="1800"/>
              <a:t> </a:t>
            </a:r>
            <a:endParaRPr lang="en-US" altLang="ru-RU" sz="1800"/>
          </a:p>
          <a:p>
            <a:pPr eaLnBrk="1" hangingPunct="1">
              <a:spcBef>
                <a:spcPct val="50000"/>
              </a:spcBef>
            </a:pPr>
            <a:r>
              <a:rPr lang="ru-RU" altLang="ru-RU" b="1"/>
              <a:t>АА</a:t>
            </a:r>
            <a:r>
              <a:rPr lang="ru-RU" altLang="ru-RU" b="1" baseline="-25000"/>
              <a:t>1</a:t>
            </a:r>
            <a:r>
              <a:rPr lang="ru-RU" altLang="ru-RU" b="1">
                <a:sym typeface="Symbol" panose="05050102010706020507" pitchFamily="18" charset="2"/>
              </a:rPr>
              <a:t></a:t>
            </a:r>
            <a:r>
              <a:rPr lang="ru-RU" altLang="ru-RU" b="1"/>
              <a:t>(АВС)</a:t>
            </a:r>
            <a:r>
              <a:rPr lang="ru-RU" altLang="ru-RU" sz="180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5514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0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0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50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0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230" grpId="0"/>
      <p:bldP spid="5023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3400"/>
              <a:t>ВВ</a:t>
            </a:r>
            <a:r>
              <a:rPr lang="ru-RU" altLang="ru-RU" sz="3400" baseline="-25000"/>
              <a:t>1</a:t>
            </a:r>
            <a:r>
              <a:rPr lang="ru-RU" altLang="ru-RU" sz="3400">
                <a:sym typeface="Symbol" panose="05050102010706020507" pitchFamily="18" charset="2"/>
              </a:rPr>
              <a:t></a:t>
            </a:r>
            <a:r>
              <a:rPr lang="ru-RU" altLang="ru-RU" sz="3400"/>
              <a:t>(АВС).Найдите угол между ВС</a:t>
            </a:r>
            <a:r>
              <a:rPr lang="ru-RU" altLang="ru-RU" sz="3400" baseline="-25000"/>
              <a:t>1</a:t>
            </a:r>
            <a:r>
              <a:rPr lang="ru-RU" altLang="ru-RU" sz="3400"/>
              <a:t> и (АА</a:t>
            </a:r>
            <a:r>
              <a:rPr lang="ru-RU" altLang="ru-RU" sz="3400" baseline="-25000"/>
              <a:t>1</a:t>
            </a:r>
            <a:r>
              <a:rPr lang="ru-RU" altLang="ru-RU" sz="3400"/>
              <a:t>В</a:t>
            </a:r>
            <a:r>
              <a:rPr lang="ru-RU" altLang="ru-RU" sz="3400" baseline="-25000"/>
              <a:t>1</a:t>
            </a:r>
            <a:r>
              <a:rPr lang="ru-RU" altLang="ru-RU" sz="3400"/>
              <a:t>). </a:t>
            </a:r>
          </a:p>
        </p:txBody>
      </p:sp>
      <p:grpSp>
        <p:nvGrpSpPr>
          <p:cNvPr id="23555" name="Group 40"/>
          <p:cNvGrpSpPr>
            <a:grpSpLocks/>
          </p:cNvGrpSpPr>
          <p:nvPr/>
        </p:nvGrpSpPr>
        <p:grpSpPr bwMode="auto">
          <a:xfrm>
            <a:off x="1774825" y="1773239"/>
            <a:ext cx="3671888" cy="3678237"/>
            <a:chOff x="158" y="1117"/>
            <a:chExt cx="2313" cy="2317"/>
          </a:xfrm>
        </p:grpSpPr>
        <p:sp>
          <p:nvSpPr>
            <p:cNvPr id="23576" name="Text Box 16"/>
            <p:cNvSpPr txBox="1">
              <a:spLocks noChangeArrowheads="1"/>
            </p:cNvSpPr>
            <p:nvPr/>
          </p:nvSpPr>
          <p:spPr bwMode="auto">
            <a:xfrm>
              <a:off x="1020" y="3203"/>
              <a:ext cx="27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ru-RU" altLang="ru-RU" sz="1800"/>
                <a:t>В</a:t>
              </a:r>
            </a:p>
          </p:txBody>
        </p:sp>
        <p:grpSp>
          <p:nvGrpSpPr>
            <p:cNvPr id="23577" name="Group 21"/>
            <p:cNvGrpSpPr>
              <a:grpSpLocks/>
            </p:cNvGrpSpPr>
            <p:nvPr/>
          </p:nvGrpSpPr>
          <p:grpSpPr bwMode="auto">
            <a:xfrm>
              <a:off x="158" y="1117"/>
              <a:ext cx="2313" cy="2087"/>
              <a:chOff x="431" y="1298"/>
              <a:chExt cx="2313" cy="2087"/>
            </a:xfrm>
          </p:grpSpPr>
          <p:sp>
            <p:nvSpPr>
              <p:cNvPr id="23578" name="Line 5"/>
              <p:cNvSpPr>
                <a:spLocks noChangeShapeType="1"/>
              </p:cNvSpPr>
              <p:nvPr/>
            </p:nvSpPr>
            <p:spPr bwMode="auto">
              <a:xfrm>
                <a:off x="748" y="2976"/>
                <a:ext cx="172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3579" name="Line 6"/>
              <p:cNvSpPr>
                <a:spLocks noChangeShapeType="1"/>
              </p:cNvSpPr>
              <p:nvPr/>
            </p:nvSpPr>
            <p:spPr bwMode="auto">
              <a:xfrm>
                <a:off x="703" y="1570"/>
                <a:ext cx="172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3580" name="Line 7"/>
              <p:cNvSpPr>
                <a:spLocks noChangeShapeType="1"/>
              </p:cNvSpPr>
              <p:nvPr/>
            </p:nvSpPr>
            <p:spPr bwMode="auto">
              <a:xfrm>
                <a:off x="703" y="1570"/>
                <a:ext cx="499" cy="40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3581" name="Line 8"/>
              <p:cNvSpPr>
                <a:spLocks noChangeShapeType="1"/>
              </p:cNvSpPr>
              <p:nvPr/>
            </p:nvSpPr>
            <p:spPr bwMode="auto">
              <a:xfrm>
                <a:off x="703" y="2976"/>
                <a:ext cx="499" cy="40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3582" name="Line 9"/>
              <p:cNvSpPr>
                <a:spLocks noChangeShapeType="1"/>
              </p:cNvSpPr>
              <p:nvPr/>
            </p:nvSpPr>
            <p:spPr bwMode="auto">
              <a:xfrm flipV="1">
                <a:off x="1202" y="2976"/>
                <a:ext cx="1270" cy="40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3583" name="Line 10"/>
              <p:cNvSpPr>
                <a:spLocks noChangeShapeType="1"/>
              </p:cNvSpPr>
              <p:nvPr/>
            </p:nvSpPr>
            <p:spPr bwMode="auto">
              <a:xfrm flipV="1">
                <a:off x="1202" y="1570"/>
                <a:ext cx="1270" cy="40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3584" name="Line 11"/>
              <p:cNvSpPr>
                <a:spLocks noChangeShapeType="1"/>
              </p:cNvSpPr>
              <p:nvPr/>
            </p:nvSpPr>
            <p:spPr bwMode="auto">
              <a:xfrm>
                <a:off x="2472" y="1570"/>
                <a:ext cx="0" cy="140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3585" name="Line 12"/>
              <p:cNvSpPr>
                <a:spLocks noChangeShapeType="1"/>
              </p:cNvSpPr>
              <p:nvPr/>
            </p:nvSpPr>
            <p:spPr bwMode="auto">
              <a:xfrm>
                <a:off x="1202" y="1979"/>
                <a:ext cx="0" cy="140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3586" name="Line 13"/>
              <p:cNvSpPr>
                <a:spLocks noChangeShapeType="1"/>
              </p:cNvSpPr>
              <p:nvPr/>
            </p:nvSpPr>
            <p:spPr bwMode="auto">
              <a:xfrm>
                <a:off x="703" y="1570"/>
                <a:ext cx="0" cy="140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3587" name="Line 14"/>
              <p:cNvSpPr>
                <a:spLocks noChangeShapeType="1"/>
              </p:cNvSpPr>
              <p:nvPr/>
            </p:nvSpPr>
            <p:spPr bwMode="auto">
              <a:xfrm flipV="1">
                <a:off x="1202" y="1570"/>
                <a:ext cx="1270" cy="181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3588" name="Text Box 15"/>
              <p:cNvSpPr txBox="1">
                <a:spLocks noChangeArrowheads="1"/>
              </p:cNvSpPr>
              <p:nvPr/>
            </p:nvSpPr>
            <p:spPr bwMode="auto">
              <a:xfrm>
                <a:off x="431" y="3022"/>
                <a:ext cx="272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ru-RU" altLang="ru-RU" sz="1800"/>
                  <a:t>А</a:t>
                </a:r>
              </a:p>
            </p:txBody>
          </p:sp>
          <p:sp>
            <p:nvSpPr>
              <p:cNvPr id="23589" name="Text Box 17"/>
              <p:cNvSpPr txBox="1">
                <a:spLocks noChangeArrowheads="1"/>
              </p:cNvSpPr>
              <p:nvPr/>
            </p:nvSpPr>
            <p:spPr bwMode="auto">
              <a:xfrm>
                <a:off x="2426" y="2931"/>
                <a:ext cx="272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ru-RU" altLang="ru-RU" sz="1800"/>
                  <a:t>С</a:t>
                </a:r>
              </a:p>
            </p:txBody>
          </p:sp>
          <p:sp>
            <p:nvSpPr>
              <p:cNvPr id="23590" name="Text Box 18"/>
              <p:cNvSpPr txBox="1">
                <a:spLocks noChangeArrowheads="1"/>
              </p:cNvSpPr>
              <p:nvPr/>
            </p:nvSpPr>
            <p:spPr bwMode="auto">
              <a:xfrm>
                <a:off x="2426" y="1344"/>
                <a:ext cx="318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ru-RU" altLang="ru-RU" sz="1800"/>
                  <a:t>С</a:t>
                </a:r>
                <a:r>
                  <a:rPr lang="ru-RU" altLang="ru-RU" sz="1800" baseline="-25000"/>
                  <a:t>1</a:t>
                </a:r>
                <a:endParaRPr lang="ru-RU" altLang="ru-RU" sz="1800"/>
              </a:p>
            </p:txBody>
          </p:sp>
          <p:sp>
            <p:nvSpPr>
              <p:cNvPr id="23591" name="Text Box 19"/>
              <p:cNvSpPr txBox="1">
                <a:spLocks noChangeArrowheads="1"/>
              </p:cNvSpPr>
              <p:nvPr/>
            </p:nvSpPr>
            <p:spPr bwMode="auto">
              <a:xfrm>
                <a:off x="567" y="1298"/>
                <a:ext cx="318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ru-RU" altLang="ru-RU" sz="1800"/>
                  <a:t>А</a:t>
                </a:r>
                <a:r>
                  <a:rPr lang="ru-RU" altLang="ru-RU" sz="1800" baseline="-25000"/>
                  <a:t>1</a:t>
                </a:r>
                <a:endParaRPr lang="ru-RU" altLang="ru-RU" sz="1800"/>
              </a:p>
            </p:txBody>
          </p:sp>
          <p:sp>
            <p:nvSpPr>
              <p:cNvPr id="23592" name="Text Box 20"/>
              <p:cNvSpPr txBox="1">
                <a:spLocks noChangeArrowheads="1"/>
              </p:cNvSpPr>
              <p:nvPr/>
            </p:nvSpPr>
            <p:spPr bwMode="auto">
              <a:xfrm>
                <a:off x="1247" y="2024"/>
                <a:ext cx="318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ru-RU" altLang="ru-RU" sz="1800"/>
                  <a:t>В</a:t>
                </a:r>
                <a:r>
                  <a:rPr lang="ru-RU" altLang="ru-RU" sz="1800" baseline="-25000"/>
                  <a:t>1</a:t>
                </a:r>
                <a:endParaRPr lang="ru-RU" altLang="ru-RU" sz="1800"/>
              </a:p>
            </p:txBody>
          </p:sp>
        </p:grpSp>
      </p:grpSp>
      <p:grpSp>
        <p:nvGrpSpPr>
          <p:cNvPr id="4" name="Group 39"/>
          <p:cNvGrpSpPr>
            <a:grpSpLocks/>
          </p:cNvGrpSpPr>
          <p:nvPr/>
        </p:nvGrpSpPr>
        <p:grpSpPr bwMode="auto">
          <a:xfrm>
            <a:off x="6672264" y="1700214"/>
            <a:ext cx="3671887" cy="3679825"/>
            <a:chOff x="3243" y="1071"/>
            <a:chExt cx="2313" cy="2318"/>
          </a:xfrm>
        </p:grpSpPr>
        <p:grpSp>
          <p:nvGrpSpPr>
            <p:cNvPr id="23559" name="Group 22"/>
            <p:cNvGrpSpPr>
              <a:grpSpLocks/>
            </p:cNvGrpSpPr>
            <p:nvPr/>
          </p:nvGrpSpPr>
          <p:grpSpPr bwMode="auto">
            <a:xfrm>
              <a:off x="3243" y="1071"/>
              <a:ext cx="2313" cy="2087"/>
              <a:chOff x="431" y="1298"/>
              <a:chExt cx="2313" cy="2087"/>
            </a:xfrm>
          </p:grpSpPr>
          <p:sp>
            <p:nvSpPr>
              <p:cNvPr id="23561" name="Line 23"/>
              <p:cNvSpPr>
                <a:spLocks noChangeShapeType="1"/>
              </p:cNvSpPr>
              <p:nvPr/>
            </p:nvSpPr>
            <p:spPr bwMode="auto">
              <a:xfrm>
                <a:off x="748" y="2976"/>
                <a:ext cx="172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3562" name="Line 24"/>
              <p:cNvSpPr>
                <a:spLocks noChangeShapeType="1"/>
              </p:cNvSpPr>
              <p:nvPr/>
            </p:nvSpPr>
            <p:spPr bwMode="auto">
              <a:xfrm>
                <a:off x="703" y="1570"/>
                <a:ext cx="172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3563" name="Line 25"/>
              <p:cNvSpPr>
                <a:spLocks noChangeShapeType="1"/>
              </p:cNvSpPr>
              <p:nvPr/>
            </p:nvSpPr>
            <p:spPr bwMode="auto">
              <a:xfrm>
                <a:off x="703" y="1570"/>
                <a:ext cx="499" cy="40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3564" name="Line 26"/>
              <p:cNvSpPr>
                <a:spLocks noChangeShapeType="1"/>
              </p:cNvSpPr>
              <p:nvPr/>
            </p:nvSpPr>
            <p:spPr bwMode="auto">
              <a:xfrm>
                <a:off x="703" y="2976"/>
                <a:ext cx="499" cy="40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3565" name="Line 27"/>
              <p:cNvSpPr>
                <a:spLocks noChangeShapeType="1"/>
              </p:cNvSpPr>
              <p:nvPr/>
            </p:nvSpPr>
            <p:spPr bwMode="auto">
              <a:xfrm flipV="1">
                <a:off x="1202" y="2976"/>
                <a:ext cx="1270" cy="40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3566" name="Line 28"/>
              <p:cNvSpPr>
                <a:spLocks noChangeShapeType="1"/>
              </p:cNvSpPr>
              <p:nvPr/>
            </p:nvSpPr>
            <p:spPr bwMode="auto">
              <a:xfrm flipV="1">
                <a:off x="1202" y="1570"/>
                <a:ext cx="1270" cy="40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3567" name="Line 29"/>
              <p:cNvSpPr>
                <a:spLocks noChangeShapeType="1"/>
              </p:cNvSpPr>
              <p:nvPr/>
            </p:nvSpPr>
            <p:spPr bwMode="auto">
              <a:xfrm>
                <a:off x="2472" y="1570"/>
                <a:ext cx="0" cy="140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3568" name="Line 30"/>
              <p:cNvSpPr>
                <a:spLocks noChangeShapeType="1"/>
              </p:cNvSpPr>
              <p:nvPr/>
            </p:nvSpPr>
            <p:spPr bwMode="auto">
              <a:xfrm>
                <a:off x="1202" y="1979"/>
                <a:ext cx="0" cy="140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3569" name="Line 31"/>
              <p:cNvSpPr>
                <a:spLocks noChangeShapeType="1"/>
              </p:cNvSpPr>
              <p:nvPr/>
            </p:nvSpPr>
            <p:spPr bwMode="auto">
              <a:xfrm>
                <a:off x="703" y="1570"/>
                <a:ext cx="0" cy="140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3570" name="Line 32"/>
              <p:cNvSpPr>
                <a:spLocks noChangeShapeType="1"/>
              </p:cNvSpPr>
              <p:nvPr/>
            </p:nvSpPr>
            <p:spPr bwMode="auto">
              <a:xfrm flipV="1">
                <a:off x="1202" y="1570"/>
                <a:ext cx="1270" cy="181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3571" name="Text Box 33"/>
              <p:cNvSpPr txBox="1">
                <a:spLocks noChangeArrowheads="1"/>
              </p:cNvSpPr>
              <p:nvPr/>
            </p:nvSpPr>
            <p:spPr bwMode="auto">
              <a:xfrm>
                <a:off x="431" y="3022"/>
                <a:ext cx="272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ru-RU" altLang="ru-RU" sz="1800"/>
                  <a:t>А</a:t>
                </a:r>
              </a:p>
            </p:txBody>
          </p:sp>
          <p:sp>
            <p:nvSpPr>
              <p:cNvPr id="23572" name="Text Box 34"/>
              <p:cNvSpPr txBox="1">
                <a:spLocks noChangeArrowheads="1"/>
              </p:cNvSpPr>
              <p:nvPr/>
            </p:nvSpPr>
            <p:spPr bwMode="auto">
              <a:xfrm>
                <a:off x="2426" y="2931"/>
                <a:ext cx="272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ru-RU" altLang="ru-RU" sz="1800"/>
                  <a:t>С</a:t>
                </a:r>
              </a:p>
            </p:txBody>
          </p:sp>
          <p:sp>
            <p:nvSpPr>
              <p:cNvPr id="23573" name="Text Box 35"/>
              <p:cNvSpPr txBox="1">
                <a:spLocks noChangeArrowheads="1"/>
              </p:cNvSpPr>
              <p:nvPr/>
            </p:nvSpPr>
            <p:spPr bwMode="auto">
              <a:xfrm>
                <a:off x="2426" y="1344"/>
                <a:ext cx="318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ru-RU" altLang="ru-RU" sz="1800"/>
                  <a:t>С</a:t>
                </a:r>
                <a:r>
                  <a:rPr lang="ru-RU" altLang="ru-RU" sz="1800" baseline="-25000"/>
                  <a:t>1</a:t>
                </a:r>
                <a:endParaRPr lang="ru-RU" altLang="ru-RU" sz="1800"/>
              </a:p>
            </p:txBody>
          </p:sp>
          <p:sp>
            <p:nvSpPr>
              <p:cNvPr id="23574" name="Text Box 36"/>
              <p:cNvSpPr txBox="1">
                <a:spLocks noChangeArrowheads="1"/>
              </p:cNvSpPr>
              <p:nvPr/>
            </p:nvSpPr>
            <p:spPr bwMode="auto">
              <a:xfrm>
                <a:off x="567" y="1298"/>
                <a:ext cx="318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ru-RU" altLang="ru-RU" sz="1800"/>
                  <a:t>А</a:t>
                </a:r>
                <a:r>
                  <a:rPr lang="ru-RU" altLang="ru-RU" sz="1800" baseline="-25000"/>
                  <a:t>1</a:t>
                </a:r>
                <a:endParaRPr lang="ru-RU" altLang="ru-RU" sz="1800"/>
              </a:p>
            </p:txBody>
          </p:sp>
          <p:sp>
            <p:nvSpPr>
              <p:cNvPr id="23575" name="Text Box 37"/>
              <p:cNvSpPr txBox="1">
                <a:spLocks noChangeArrowheads="1"/>
              </p:cNvSpPr>
              <p:nvPr/>
            </p:nvSpPr>
            <p:spPr bwMode="auto">
              <a:xfrm>
                <a:off x="1247" y="2024"/>
                <a:ext cx="318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ru-RU" altLang="ru-RU" sz="1800"/>
                  <a:t>В</a:t>
                </a:r>
                <a:r>
                  <a:rPr lang="ru-RU" altLang="ru-RU" sz="1800" baseline="-25000"/>
                  <a:t>1</a:t>
                </a:r>
                <a:endParaRPr lang="ru-RU" altLang="ru-RU" sz="1800"/>
              </a:p>
            </p:txBody>
          </p:sp>
        </p:grpSp>
        <p:sp>
          <p:nvSpPr>
            <p:cNvPr id="23560" name="Text Box 38"/>
            <p:cNvSpPr txBox="1">
              <a:spLocks noChangeArrowheads="1"/>
            </p:cNvSpPr>
            <p:nvPr/>
          </p:nvSpPr>
          <p:spPr bwMode="auto">
            <a:xfrm>
              <a:off x="4014" y="3158"/>
              <a:ext cx="27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ru-RU" altLang="ru-RU" sz="1800"/>
                <a:t>В</a:t>
              </a:r>
            </a:p>
          </p:txBody>
        </p:sp>
      </p:grpSp>
      <p:sp>
        <p:nvSpPr>
          <p:cNvPr id="51241" name="Text Box 41"/>
          <p:cNvSpPr txBox="1">
            <a:spLocks noChangeArrowheads="1"/>
          </p:cNvSpPr>
          <p:nvPr/>
        </p:nvSpPr>
        <p:spPr bwMode="auto">
          <a:xfrm>
            <a:off x="2063751" y="5589588"/>
            <a:ext cx="331152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1800" b="1">
                <a:sym typeface="Wingdings 3" panose="05040102010807070707" pitchFamily="18" charset="2"/>
              </a:rPr>
              <a:t>АВС - равносторонний</a:t>
            </a:r>
          </a:p>
        </p:txBody>
      </p:sp>
      <p:sp>
        <p:nvSpPr>
          <p:cNvPr id="51242" name="Text Box 42"/>
          <p:cNvSpPr txBox="1">
            <a:spLocks noChangeArrowheads="1"/>
          </p:cNvSpPr>
          <p:nvPr/>
        </p:nvSpPr>
        <p:spPr bwMode="auto">
          <a:xfrm>
            <a:off x="6816726" y="5445125"/>
            <a:ext cx="3311525" cy="105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1800" b="1">
                <a:sym typeface="Wingdings 3" panose="05040102010807070707" pitchFamily="18" charset="2"/>
              </a:rPr>
              <a:t>АВС – прямоугольный</a:t>
            </a:r>
          </a:p>
          <a:p>
            <a:pPr eaLnBrk="1" hangingPunct="1">
              <a:spcBef>
                <a:spcPct val="50000"/>
              </a:spcBef>
            </a:pPr>
            <a:r>
              <a:rPr lang="ru-RU" altLang="ru-RU" sz="1800" b="1">
                <a:sym typeface="Symbol" panose="05050102010706020507" pitchFamily="18" charset="2"/>
              </a:rPr>
              <a:t>В=90</a:t>
            </a:r>
          </a:p>
        </p:txBody>
      </p:sp>
    </p:spTree>
    <p:extLst>
      <p:ext uri="{BB962C8B-B14F-4D97-AF65-F5344CB8AC3E}">
        <p14:creationId xmlns:p14="http://schemas.microsoft.com/office/powerpoint/2010/main" val="4268721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1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1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51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4" grpId="0"/>
      <p:bldP spid="51241" grpId="0"/>
      <p:bldP spid="5124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3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mtClean="0"/>
              <a:t>АА</a:t>
            </a:r>
            <a:r>
              <a:rPr lang="ru-RU" altLang="ru-RU" baseline="-25000" smtClean="0"/>
              <a:t>1</a:t>
            </a:r>
            <a:r>
              <a:rPr lang="ru-RU" altLang="ru-RU" smtClean="0">
                <a:sym typeface="Symbol" panose="05050102010706020507" pitchFamily="18" charset="2"/>
              </a:rPr>
              <a:t></a:t>
            </a:r>
            <a:r>
              <a:rPr lang="ru-RU" altLang="ru-RU" smtClean="0"/>
              <a:t>(АВС)	 </a:t>
            </a:r>
          </a:p>
        </p:txBody>
      </p:sp>
      <p:sp>
        <p:nvSpPr>
          <p:cNvPr id="54308" name="Rectangle 36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ru-RU" altLang="ru-RU" sz="2600"/>
              <a:t>Найдите угол: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ru-RU" altLang="ru-RU" sz="2600"/>
              <a:t>Между В</a:t>
            </a:r>
            <a:r>
              <a:rPr lang="ru-RU" altLang="ru-RU" sz="2600" baseline="-25000"/>
              <a:t>1</a:t>
            </a:r>
            <a:r>
              <a:rPr lang="en-US" altLang="ru-RU" sz="2600"/>
              <a:t>F</a:t>
            </a:r>
            <a:r>
              <a:rPr lang="ru-RU" altLang="ru-RU" sz="2600"/>
              <a:t> и (АВС);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ru-RU" altLang="ru-RU" sz="2600"/>
              <a:t>Между В</a:t>
            </a:r>
            <a:r>
              <a:rPr lang="ru-RU" altLang="ru-RU" sz="2600" baseline="-25000"/>
              <a:t>1</a:t>
            </a:r>
            <a:r>
              <a:rPr lang="en-US" altLang="ru-RU" sz="2600"/>
              <a:t>F</a:t>
            </a:r>
            <a:r>
              <a:rPr lang="ru-RU" altLang="ru-RU" sz="2600"/>
              <a:t> и (КК</a:t>
            </a:r>
            <a:r>
              <a:rPr lang="ru-RU" altLang="ru-RU" sz="2600" baseline="-25000"/>
              <a:t>1</a:t>
            </a:r>
            <a:r>
              <a:rPr lang="en-US" altLang="ru-RU" sz="2600"/>
              <a:t>F</a:t>
            </a:r>
            <a:r>
              <a:rPr lang="ru-RU" altLang="ru-RU" sz="2600"/>
              <a:t>);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ru-RU" altLang="ru-RU" sz="2600"/>
              <a:t>Между В</a:t>
            </a:r>
            <a:r>
              <a:rPr lang="ru-RU" altLang="ru-RU" sz="2600" baseline="-25000"/>
              <a:t>1</a:t>
            </a:r>
            <a:r>
              <a:rPr lang="en-US" altLang="ru-RU" sz="2600"/>
              <a:t>F</a:t>
            </a:r>
            <a:r>
              <a:rPr lang="ru-RU" altLang="ru-RU" sz="2600"/>
              <a:t> и (АА</a:t>
            </a:r>
            <a:r>
              <a:rPr lang="ru-RU" altLang="ru-RU" sz="2600" baseline="-25000"/>
              <a:t>1</a:t>
            </a:r>
            <a:r>
              <a:rPr lang="ru-RU" altLang="ru-RU" sz="2600"/>
              <a:t>В</a:t>
            </a:r>
            <a:r>
              <a:rPr lang="ru-RU" altLang="ru-RU" sz="2600" baseline="-25000"/>
              <a:t>1</a:t>
            </a:r>
            <a:r>
              <a:rPr lang="ru-RU" altLang="ru-RU" sz="2600"/>
              <a:t>);</a:t>
            </a:r>
          </a:p>
        </p:txBody>
      </p:sp>
      <p:grpSp>
        <p:nvGrpSpPr>
          <p:cNvPr id="25604" name="Group 5"/>
          <p:cNvGrpSpPr>
            <a:grpSpLocks/>
          </p:cNvGrpSpPr>
          <p:nvPr/>
        </p:nvGrpSpPr>
        <p:grpSpPr bwMode="auto">
          <a:xfrm>
            <a:off x="2135188" y="1989139"/>
            <a:ext cx="4392612" cy="3671887"/>
            <a:chOff x="5661" y="954"/>
            <a:chExt cx="3960" cy="4140"/>
          </a:xfrm>
        </p:grpSpPr>
        <p:grpSp>
          <p:nvGrpSpPr>
            <p:cNvPr id="25605" name="Group 6"/>
            <p:cNvGrpSpPr>
              <a:grpSpLocks/>
            </p:cNvGrpSpPr>
            <p:nvPr/>
          </p:nvGrpSpPr>
          <p:grpSpPr bwMode="auto">
            <a:xfrm>
              <a:off x="6201" y="1314"/>
              <a:ext cx="2700" cy="3420"/>
              <a:chOff x="981" y="2368"/>
              <a:chExt cx="8100" cy="8682"/>
            </a:xfrm>
          </p:grpSpPr>
          <p:sp>
            <p:nvSpPr>
              <p:cNvPr id="25618" name="Line 7"/>
              <p:cNvSpPr>
                <a:spLocks noChangeShapeType="1"/>
              </p:cNvSpPr>
              <p:nvPr/>
            </p:nvSpPr>
            <p:spPr bwMode="auto">
              <a:xfrm>
                <a:off x="4041" y="2394"/>
                <a:ext cx="3420" cy="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25619" name="Group 8"/>
              <p:cNvGrpSpPr>
                <a:grpSpLocks/>
              </p:cNvGrpSpPr>
              <p:nvPr/>
            </p:nvGrpSpPr>
            <p:grpSpPr bwMode="auto">
              <a:xfrm>
                <a:off x="981" y="2368"/>
                <a:ext cx="8100" cy="8682"/>
                <a:chOff x="981" y="2394"/>
                <a:chExt cx="8100" cy="8682"/>
              </a:xfrm>
            </p:grpSpPr>
            <p:sp>
              <p:nvSpPr>
                <p:cNvPr id="25620" name="Rectangle 9"/>
                <p:cNvSpPr>
                  <a:spLocks noChangeArrowheads="1"/>
                </p:cNvSpPr>
                <p:nvPr/>
              </p:nvSpPr>
              <p:spPr bwMode="auto">
                <a:xfrm>
                  <a:off x="2644" y="5136"/>
                  <a:ext cx="3420" cy="5940"/>
                </a:xfrm>
                <a:prstGeom prst="rect">
                  <a:avLst/>
                </a:prstGeom>
                <a:noFill/>
                <a:ln w="19050">
                  <a:solidFill>
                    <a:srgbClr val="00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 eaLnBrk="0" hangingPunct="0">
                    <a:defRPr sz="2000">
                      <a:solidFill>
                        <a:schemeClr val="tx1"/>
                      </a:solidFill>
                      <a:latin typeface="Verdana" panose="020B0604030504040204" pitchFamily="34" charset="0"/>
                    </a:defRPr>
                  </a:lvl1pPr>
                  <a:lvl2pPr marL="742950" indent="-285750" eaLnBrk="0" hangingPunct="0">
                    <a:defRPr sz="2000">
                      <a:solidFill>
                        <a:schemeClr val="tx1"/>
                      </a:solidFill>
                      <a:latin typeface="Verdana" panose="020B0604030504040204" pitchFamily="34" charset="0"/>
                    </a:defRPr>
                  </a:lvl2pPr>
                  <a:lvl3pPr marL="1143000" indent="-228600" eaLnBrk="0" hangingPunct="0">
                    <a:defRPr sz="2000">
                      <a:solidFill>
                        <a:schemeClr val="tx1"/>
                      </a:solidFill>
                      <a:latin typeface="Verdana" panose="020B0604030504040204" pitchFamily="34" charset="0"/>
                    </a:defRPr>
                  </a:lvl3pPr>
                  <a:lvl4pPr marL="1600200" indent="-228600" eaLnBrk="0" hangingPunct="0">
                    <a:defRPr sz="2000">
                      <a:solidFill>
                        <a:schemeClr val="tx1"/>
                      </a:solidFill>
                      <a:latin typeface="Verdana" panose="020B0604030504040204" pitchFamily="34" charset="0"/>
                    </a:defRPr>
                  </a:lvl4pPr>
                  <a:lvl5pPr marL="2057400" indent="-228600" eaLnBrk="0" hangingPunct="0">
                    <a:defRPr sz="2000">
                      <a:solidFill>
                        <a:schemeClr val="tx1"/>
                      </a:solidFill>
                      <a:latin typeface="Verdan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Verdan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Verdan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Verdan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Verdana" panose="020B060403050404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  <p:sp>
              <p:nvSpPr>
                <p:cNvPr id="25621" name="Rectangle 10"/>
                <p:cNvSpPr>
                  <a:spLocks noChangeArrowheads="1"/>
                </p:cNvSpPr>
                <p:nvPr/>
              </p:nvSpPr>
              <p:spPr bwMode="auto">
                <a:xfrm>
                  <a:off x="4084" y="2436"/>
                  <a:ext cx="3420" cy="5940"/>
                </a:xfrm>
                <a:prstGeom prst="rect">
                  <a:avLst/>
                </a:prstGeom>
                <a:noFill/>
                <a:ln w="19050">
                  <a:solidFill>
                    <a:srgbClr val="000000"/>
                  </a:solidFill>
                  <a:prstDash val="dash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 eaLnBrk="0" hangingPunct="0">
                    <a:defRPr sz="2000">
                      <a:solidFill>
                        <a:schemeClr val="tx1"/>
                      </a:solidFill>
                      <a:latin typeface="Verdana" panose="020B0604030504040204" pitchFamily="34" charset="0"/>
                    </a:defRPr>
                  </a:lvl1pPr>
                  <a:lvl2pPr marL="742950" indent="-285750" eaLnBrk="0" hangingPunct="0">
                    <a:defRPr sz="2000">
                      <a:solidFill>
                        <a:schemeClr val="tx1"/>
                      </a:solidFill>
                      <a:latin typeface="Verdana" panose="020B0604030504040204" pitchFamily="34" charset="0"/>
                    </a:defRPr>
                  </a:lvl2pPr>
                  <a:lvl3pPr marL="1143000" indent="-228600" eaLnBrk="0" hangingPunct="0">
                    <a:defRPr sz="2000">
                      <a:solidFill>
                        <a:schemeClr val="tx1"/>
                      </a:solidFill>
                      <a:latin typeface="Verdana" panose="020B0604030504040204" pitchFamily="34" charset="0"/>
                    </a:defRPr>
                  </a:lvl3pPr>
                  <a:lvl4pPr marL="1600200" indent="-228600" eaLnBrk="0" hangingPunct="0">
                    <a:defRPr sz="2000">
                      <a:solidFill>
                        <a:schemeClr val="tx1"/>
                      </a:solidFill>
                      <a:latin typeface="Verdana" panose="020B0604030504040204" pitchFamily="34" charset="0"/>
                    </a:defRPr>
                  </a:lvl4pPr>
                  <a:lvl5pPr marL="2057400" indent="-228600" eaLnBrk="0" hangingPunct="0">
                    <a:defRPr sz="2000">
                      <a:solidFill>
                        <a:schemeClr val="tx1"/>
                      </a:solidFill>
                      <a:latin typeface="Verdan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Verdan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Verdan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Verdan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Verdana" panose="020B060403050404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  <p:sp>
              <p:nvSpPr>
                <p:cNvPr id="25622" name="Line 11"/>
                <p:cNvSpPr>
                  <a:spLocks noChangeShapeType="1"/>
                </p:cNvSpPr>
                <p:nvPr/>
              </p:nvSpPr>
              <p:spPr bwMode="auto">
                <a:xfrm>
                  <a:off x="9081" y="3876"/>
                  <a:ext cx="0" cy="5940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5623" name="Line 12"/>
                <p:cNvSpPr>
                  <a:spLocks noChangeShapeType="1"/>
                </p:cNvSpPr>
                <p:nvPr/>
              </p:nvSpPr>
              <p:spPr bwMode="auto">
                <a:xfrm>
                  <a:off x="981" y="3654"/>
                  <a:ext cx="0" cy="5940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5624" name="Line 13"/>
                <p:cNvSpPr>
                  <a:spLocks noChangeShapeType="1"/>
                </p:cNvSpPr>
                <p:nvPr/>
              </p:nvSpPr>
              <p:spPr bwMode="auto">
                <a:xfrm flipV="1">
                  <a:off x="981" y="2394"/>
                  <a:ext cx="3060" cy="1260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5625" name="Line 14"/>
                <p:cNvSpPr>
                  <a:spLocks noChangeShapeType="1"/>
                </p:cNvSpPr>
                <p:nvPr/>
              </p:nvSpPr>
              <p:spPr bwMode="auto">
                <a:xfrm flipV="1">
                  <a:off x="6021" y="3876"/>
                  <a:ext cx="3060" cy="1260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5626" name="Line 15"/>
                <p:cNvSpPr>
                  <a:spLocks noChangeShapeType="1"/>
                </p:cNvSpPr>
                <p:nvPr/>
              </p:nvSpPr>
              <p:spPr bwMode="auto">
                <a:xfrm flipV="1">
                  <a:off x="981" y="8334"/>
                  <a:ext cx="3060" cy="1260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prstDash val="dash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5627" name="Line 16"/>
                <p:cNvSpPr>
                  <a:spLocks noChangeShapeType="1"/>
                </p:cNvSpPr>
                <p:nvPr/>
              </p:nvSpPr>
              <p:spPr bwMode="auto">
                <a:xfrm flipV="1">
                  <a:off x="6021" y="9774"/>
                  <a:ext cx="3060" cy="1260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5628" name="Line 17"/>
                <p:cNvSpPr>
                  <a:spLocks noChangeShapeType="1"/>
                </p:cNvSpPr>
                <p:nvPr/>
              </p:nvSpPr>
              <p:spPr bwMode="auto">
                <a:xfrm>
                  <a:off x="7461" y="2436"/>
                  <a:ext cx="1620" cy="1440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5629" name="Line 18"/>
                <p:cNvSpPr>
                  <a:spLocks noChangeShapeType="1"/>
                </p:cNvSpPr>
                <p:nvPr/>
              </p:nvSpPr>
              <p:spPr bwMode="auto">
                <a:xfrm>
                  <a:off x="7461" y="8376"/>
                  <a:ext cx="1620" cy="1440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prstDash val="dash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5630" name="Line 19"/>
                <p:cNvSpPr>
                  <a:spLocks noChangeShapeType="1"/>
                </p:cNvSpPr>
                <p:nvPr/>
              </p:nvSpPr>
              <p:spPr bwMode="auto">
                <a:xfrm>
                  <a:off x="981" y="3654"/>
                  <a:ext cx="1620" cy="1440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5631" name="Line 20"/>
                <p:cNvSpPr>
                  <a:spLocks noChangeShapeType="1"/>
                </p:cNvSpPr>
                <p:nvPr/>
              </p:nvSpPr>
              <p:spPr bwMode="auto">
                <a:xfrm>
                  <a:off x="981" y="9594"/>
                  <a:ext cx="1620" cy="1440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5632" name="Line 21"/>
                <p:cNvSpPr>
                  <a:spLocks noChangeShapeType="1"/>
                </p:cNvSpPr>
                <p:nvPr/>
              </p:nvSpPr>
              <p:spPr bwMode="auto">
                <a:xfrm>
                  <a:off x="4084" y="2436"/>
                  <a:ext cx="1980" cy="8640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prstDash val="dash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</p:grpSp>
        <p:sp>
          <p:nvSpPr>
            <p:cNvPr id="25606" name="Text Box 22"/>
            <p:cNvSpPr txBox="1">
              <a:spLocks noChangeArrowheads="1"/>
            </p:cNvSpPr>
            <p:nvPr/>
          </p:nvSpPr>
          <p:spPr bwMode="auto">
            <a:xfrm>
              <a:off x="5841" y="4194"/>
              <a:ext cx="360" cy="3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/>
              <a:r>
                <a:rPr lang="ru-RU" altLang="ru-RU" sz="1800"/>
                <a:t>А</a:t>
              </a:r>
            </a:p>
          </p:txBody>
        </p:sp>
        <p:sp>
          <p:nvSpPr>
            <p:cNvPr id="25607" name="Text Box 23"/>
            <p:cNvSpPr txBox="1">
              <a:spLocks noChangeArrowheads="1"/>
            </p:cNvSpPr>
            <p:nvPr/>
          </p:nvSpPr>
          <p:spPr bwMode="auto">
            <a:xfrm>
              <a:off x="6921" y="3294"/>
              <a:ext cx="360" cy="3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/>
              <a:r>
                <a:rPr lang="ru-RU" altLang="ru-RU" sz="1800"/>
                <a:t>В</a:t>
              </a:r>
            </a:p>
          </p:txBody>
        </p:sp>
        <p:sp>
          <p:nvSpPr>
            <p:cNvPr id="25608" name="Text Box 24"/>
            <p:cNvSpPr txBox="1">
              <a:spLocks noChangeArrowheads="1"/>
            </p:cNvSpPr>
            <p:nvPr/>
          </p:nvSpPr>
          <p:spPr bwMode="auto">
            <a:xfrm>
              <a:off x="8361" y="3294"/>
              <a:ext cx="360" cy="3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/>
              <a:r>
                <a:rPr lang="ru-RU" altLang="ru-RU" sz="1800"/>
                <a:t>С</a:t>
              </a:r>
            </a:p>
          </p:txBody>
        </p:sp>
        <p:sp>
          <p:nvSpPr>
            <p:cNvPr id="25609" name="Text Box 25"/>
            <p:cNvSpPr txBox="1">
              <a:spLocks noChangeArrowheads="1"/>
            </p:cNvSpPr>
            <p:nvPr/>
          </p:nvSpPr>
          <p:spPr bwMode="auto">
            <a:xfrm>
              <a:off x="8901" y="4014"/>
              <a:ext cx="360" cy="3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/>
              <a:r>
                <a:rPr lang="en-US" altLang="ru-RU" sz="1800"/>
                <a:t>D</a:t>
              </a:r>
              <a:endParaRPr lang="ru-RU" altLang="ru-RU" sz="1800"/>
            </a:p>
          </p:txBody>
        </p:sp>
        <p:sp>
          <p:nvSpPr>
            <p:cNvPr id="25610" name="Text Box 26"/>
            <p:cNvSpPr txBox="1">
              <a:spLocks noChangeArrowheads="1"/>
            </p:cNvSpPr>
            <p:nvPr/>
          </p:nvSpPr>
          <p:spPr bwMode="auto">
            <a:xfrm>
              <a:off x="7821" y="4734"/>
              <a:ext cx="360" cy="3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/>
              <a:r>
                <a:rPr lang="en-US" altLang="ru-RU" sz="1800"/>
                <a:t>F</a:t>
              </a:r>
              <a:endParaRPr lang="ru-RU" altLang="ru-RU" sz="1800"/>
            </a:p>
          </p:txBody>
        </p:sp>
        <p:sp>
          <p:nvSpPr>
            <p:cNvPr id="25611" name="Text Box 27"/>
            <p:cNvSpPr txBox="1">
              <a:spLocks noChangeArrowheads="1"/>
            </p:cNvSpPr>
            <p:nvPr/>
          </p:nvSpPr>
          <p:spPr bwMode="auto">
            <a:xfrm>
              <a:off x="6741" y="4734"/>
              <a:ext cx="360" cy="3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/>
              <a:r>
                <a:rPr lang="en-US" altLang="ru-RU" sz="1800"/>
                <a:t>K</a:t>
              </a:r>
              <a:endParaRPr lang="ru-RU" altLang="ru-RU" sz="1800"/>
            </a:p>
          </p:txBody>
        </p:sp>
        <p:sp>
          <p:nvSpPr>
            <p:cNvPr id="25612" name="Text Box 28"/>
            <p:cNvSpPr txBox="1">
              <a:spLocks noChangeArrowheads="1"/>
            </p:cNvSpPr>
            <p:nvPr/>
          </p:nvSpPr>
          <p:spPr bwMode="auto">
            <a:xfrm>
              <a:off x="5661" y="1494"/>
              <a:ext cx="900" cy="5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/>
              <a:r>
                <a:rPr lang="ru-RU" altLang="ru-RU" sz="1800"/>
                <a:t>А</a:t>
              </a:r>
              <a:r>
                <a:rPr lang="en-US" altLang="ru-RU" sz="1800" baseline="-25000"/>
                <a:t>1</a:t>
              </a:r>
              <a:endParaRPr lang="ru-RU" altLang="ru-RU" sz="1800"/>
            </a:p>
          </p:txBody>
        </p:sp>
        <p:sp>
          <p:nvSpPr>
            <p:cNvPr id="25613" name="Text Box 29"/>
            <p:cNvSpPr txBox="1">
              <a:spLocks noChangeArrowheads="1"/>
            </p:cNvSpPr>
            <p:nvPr/>
          </p:nvSpPr>
          <p:spPr bwMode="auto">
            <a:xfrm>
              <a:off x="6921" y="954"/>
              <a:ext cx="900" cy="5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/>
              <a:r>
                <a:rPr lang="en-US" altLang="ru-RU" sz="1800"/>
                <a:t>B</a:t>
              </a:r>
              <a:r>
                <a:rPr lang="en-US" altLang="ru-RU" sz="1800" baseline="-25000"/>
                <a:t>1</a:t>
              </a:r>
              <a:endParaRPr lang="ru-RU" altLang="ru-RU" sz="1800"/>
            </a:p>
          </p:txBody>
        </p:sp>
        <p:sp>
          <p:nvSpPr>
            <p:cNvPr id="25614" name="Text Box 30"/>
            <p:cNvSpPr txBox="1">
              <a:spLocks noChangeArrowheads="1"/>
            </p:cNvSpPr>
            <p:nvPr/>
          </p:nvSpPr>
          <p:spPr bwMode="auto">
            <a:xfrm>
              <a:off x="8181" y="954"/>
              <a:ext cx="900" cy="5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/>
              <a:r>
                <a:rPr lang="en-US" altLang="ru-RU" sz="1800"/>
                <a:t>C</a:t>
              </a:r>
              <a:r>
                <a:rPr lang="en-US" altLang="ru-RU" sz="1800" baseline="-25000"/>
                <a:t>1</a:t>
              </a:r>
              <a:endParaRPr lang="ru-RU" altLang="ru-RU" sz="1800"/>
            </a:p>
          </p:txBody>
        </p:sp>
        <p:sp>
          <p:nvSpPr>
            <p:cNvPr id="25615" name="Text Box 31"/>
            <p:cNvSpPr txBox="1">
              <a:spLocks noChangeArrowheads="1"/>
            </p:cNvSpPr>
            <p:nvPr/>
          </p:nvSpPr>
          <p:spPr bwMode="auto">
            <a:xfrm>
              <a:off x="8721" y="1494"/>
              <a:ext cx="900" cy="5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/>
              <a:r>
                <a:rPr lang="en-US" altLang="ru-RU" sz="1800"/>
                <a:t>D</a:t>
              </a:r>
              <a:r>
                <a:rPr lang="en-US" altLang="ru-RU" sz="1800" baseline="-25000"/>
                <a:t>1</a:t>
              </a:r>
              <a:endParaRPr lang="ru-RU" altLang="ru-RU" sz="1800"/>
            </a:p>
          </p:txBody>
        </p:sp>
        <p:sp>
          <p:nvSpPr>
            <p:cNvPr id="25616" name="Text Box 32"/>
            <p:cNvSpPr txBox="1">
              <a:spLocks noChangeArrowheads="1"/>
            </p:cNvSpPr>
            <p:nvPr/>
          </p:nvSpPr>
          <p:spPr bwMode="auto">
            <a:xfrm>
              <a:off x="7641" y="2034"/>
              <a:ext cx="900" cy="5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/>
              <a:r>
                <a:rPr lang="en-US" altLang="ru-RU" sz="1800"/>
                <a:t>F</a:t>
              </a:r>
              <a:r>
                <a:rPr lang="en-US" altLang="ru-RU" sz="1800" baseline="-25000"/>
                <a:t>1</a:t>
              </a:r>
              <a:endParaRPr lang="ru-RU" altLang="ru-RU" sz="1800"/>
            </a:p>
          </p:txBody>
        </p:sp>
        <p:sp>
          <p:nvSpPr>
            <p:cNvPr id="25617" name="Text Box 33"/>
            <p:cNvSpPr txBox="1">
              <a:spLocks noChangeArrowheads="1"/>
            </p:cNvSpPr>
            <p:nvPr/>
          </p:nvSpPr>
          <p:spPr bwMode="auto">
            <a:xfrm>
              <a:off x="6561" y="2034"/>
              <a:ext cx="900" cy="5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/>
              <a:r>
                <a:rPr lang="en-US" altLang="ru-RU" sz="1800"/>
                <a:t>K</a:t>
              </a:r>
              <a:r>
                <a:rPr lang="en-US" altLang="ru-RU" sz="1800" baseline="-25000"/>
                <a:t>1</a:t>
              </a:r>
              <a:endParaRPr lang="ru-RU" altLang="ru-RU" sz="1800"/>
            </a:p>
          </p:txBody>
        </p:sp>
      </p:grpSp>
    </p:spTree>
    <p:extLst>
      <p:ext uri="{BB962C8B-B14F-4D97-AF65-F5344CB8AC3E}">
        <p14:creationId xmlns:p14="http://schemas.microsoft.com/office/powerpoint/2010/main" val="2275544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43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43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43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543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308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53037" y="244699"/>
            <a:ext cx="819096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u="none" strike="noStrike" kern="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hlinkClick r:id="" action="ppaction://noaction"/>
              </a:rPr>
              <a:t>Решение задачи из ЕГЭ (типа С2).</a:t>
            </a:r>
            <a:endParaRPr kumimoji="0" lang="ru-RU" sz="1800" b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953037" y="1339403"/>
            <a:ext cx="8190963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ru-RU" altLang="ru-RU" sz="40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 грани призмы </a:t>
            </a:r>
            <a:r>
              <a:rPr lang="en-US" altLang="ru-RU" sz="40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ABCDA1B1C1D1-</a:t>
            </a:r>
            <a:r>
              <a:rPr lang="ru-RU" altLang="ru-RU" sz="40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равные ромбы со стороной, равной 2. Углы </a:t>
            </a:r>
            <a:r>
              <a:rPr lang="en-US" altLang="ru-RU" sz="40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BAD, BAA1, DAA1</a:t>
            </a:r>
            <a:r>
              <a:rPr lang="ru-RU" altLang="ru-RU" sz="40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равны 60̊ каждый.</a:t>
            </a:r>
            <a:r>
              <a:rPr lang="en-US" altLang="ru-RU" sz="40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40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Найдите расстояние от точки </a:t>
            </a:r>
            <a:r>
              <a:rPr lang="en-US" altLang="ru-RU" sz="40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 </a:t>
            </a:r>
            <a:r>
              <a:rPr lang="ru-RU" altLang="ru-RU" sz="40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плоскости </a:t>
            </a:r>
            <a:r>
              <a:rPr lang="en-US" altLang="ru-RU" sz="40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BCD1.</a:t>
            </a:r>
          </a:p>
          <a:p>
            <a:endParaRPr lang="en-US" altLang="ru-RU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37245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i="1" smtClean="0"/>
              <a:t>Д/З</a:t>
            </a:r>
            <a:br>
              <a:rPr lang="ru-RU" altLang="ru-RU" i="1" smtClean="0"/>
            </a:br>
            <a:endParaRPr lang="ru-RU" altLang="ru-RU" i="1" smtClean="0"/>
          </a:p>
        </p:txBody>
      </p:sp>
      <p:sp>
        <p:nvSpPr>
          <p:cNvPr id="29699" name="Rectangle 4"/>
          <p:cNvSpPr>
            <a:spLocks noGrp="1" noChangeArrowheads="1"/>
          </p:cNvSpPr>
          <p:nvPr>
            <p:ph idx="1"/>
          </p:nvPr>
        </p:nvSpPr>
        <p:spPr>
          <a:noFill/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ru-RU" altLang="ru-RU" sz="3400" dirty="0"/>
              <a:t>№ 164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ru-RU" altLang="ru-RU" sz="3400" dirty="0"/>
              <a:t>№149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ru-RU" altLang="ru-RU" sz="3400"/>
              <a:t>№</a:t>
            </a:r>
            <a:r>
              <a:rPr lang="ru-RU" altLang="ru-RU" sz="3400" smtClean="0"/>
              <a:t>155</a:t>
            </a:r>
            <a:endParaRPr lang="ru-RU" altLang="ru-RU" sz="3400" dirty="0"/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ru-RU" altLang="ru-RU" sz="3400" dirty="0" smtClean="0"/>
              <a:t>Задание С2 по желанию</a:t>
            </a:r>
            <a:endParaRPr lang="ru-RU" altLang="ru-RU" sz="3400" dirty="0"/>
          </a:p>
        </p:txBody>
      </p:sp>
    </p:spTree>
    <p:extLst>
      <p:ext uri="{BB962C8B-B14F-4D97-AF65-F5344CB8AC3E}">
        <p14:creationId xmlns:p14="http://schemas.microsoft.com/office/powerpoint/2010/main" val="190910673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952625" y="285750"/>
            <a:ext cx="8464550" cy="6572250"/>
          </a:xfrm>
        </p:spPr>
        <p:txBody>
          <a:bodyPr>
            <a:normAutofit/>
          </a:bodyPr>
          <a:lstStyle/>
          <a:p>
            <a:pPr marL="36576" indent="0">
              <a:buNone/>
              <a:defRPr/>
            </a:pPr>
            <a:r>
              <a:rPr lang="ru-RU" u="sng" dirty="0" smtClean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lang="ru-RU" b="1" u="sng" dirty="0" smtClean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Источники:</a:t>
            </a:r>
          </a:p>
          <a:p>
            <a:pPr marL="36576" indent="0">
              <a:buNone/>
              <a:defRPr/>
            </a:pPr>
            <a:r>
              <a:rPr lang="ru-RU" b="1" u="sng" dirty="0" smtClean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2400" b="1" u="sng" dirty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Литература:</a:t>
            </a:r>
          </a:p>
          <a:p>
            <a:pPr marL="493776" indent="-457200">
              <a:buFont typeface="+mj-lt"/>
              <a:buAutoNum type="arabicPeriod"/>
              <a:defRPr/>
            </a:pPr>
            <a:r>
              <a:rPr lang="ru-RU" sz="2400" b="1" u="sng" dirty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Учебник Геометрия 10-11, Л.С. Атанасян;  В.Ф.Бутузов, Просвещение, Москва.2009;</a:t>
            </a:r>
          </a:p>
          <a:p>
            <a:pPr marL="493776" indent="-457200">
              <a:buFont typeface="+mj-lt"/>
              <a:buAutoNum type="arabicPeriod"/>
              <a:defRPr/>
            </a:pPr>
            <a:r>
              <a:rPr lang="ru-RU" sz="2400" b="1" u="sng" dirty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Поурочные разработки по геометрии 10-11,В.А.Яровенко, Москва, Вако,20</a:t>
            </a:r>
            <a:r>
              <a:rPr lang="en-US" sz="2400" b="1" u="sng" dirty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ru-RU" sz="2400" b="1" u="sng" dirty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u="sng" dirty="0">
              <a:solidFill>
                <a:srgbClr val="92D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93776" indent="-457200">
              <a:buFont typeface="+mj-lt"/>
              <a:buAutoNum type="arabicPeriod"/>
              <a:defRPr/>
            </a:pPr>
            <a:r>
              <a:rPr lang="ru-RU" sz="2400" b="1" u="sng" dirty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Рабочие программы по учебнику Л.С.Атанасяна.  Геометрия 10-11 классы.(Базовый уровень.</a:t>
            </a:r>
            <a:r>
              <a:rPr lang="en-US" sz="2400" b="1" u="sng" dirty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u="sng" dirty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Дифференцированный подход), Н.А. Ким,Волгоград,Учитель,2012.</a:t>
            </a:r>
            <a:endParaRPr lang="ru-RU" sz="2400" u="sng" dirty="0">
              <a:solidFill>
                <a:srgbClr val="92D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93776" indent="-457200">
              <a:buFont typeface="+mj-lt"/>
              <a:buAutoNum type="arabicPeriod"/>
              <a:defRPr/>
            </a:pPr>
            <a:r>
              <a:rPr lang="ru-RU" sz="2400" b="1" u="sng" dirty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Интернет ресурсы: сайт</a:t>
            </a:r>
            <a:r>
              <a:rPr lang="en-US" sz="2400" b="1" u="sng" dirty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http</a:t>
            </a:r>
            <a:r>
              <a:rPr lang="ru-RU" sz="2400" b="1" u="sng" dirty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://</a:t>
            </a:r>
            <a:r>
              <a:rPr lang="en-US" sz="2400" b="1" u="sng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uztest</a:t>
            </a:r>
            <a:r>
              <a:rPr lang="ru-RU" sz="2400" b="1" u="sng" dirty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400" b="1" u="sng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ru</a:t>
            </a:r>
            <a:r>
              <a:rPr lang="en-US" sz="2400" b="1" u="sng" dirty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u="sng" dirty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http://www.gdz.name</a:t>
            </a:r>
            <a:r>
              <a:rPr lang="en-US" sz="2400" b="1" u="sng" dirty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endParaRPr lang="ru-RU" sz="2400" b="1" u="sng" dirty="0">
              <a:solidFill>
                <a:srgbClr val="92D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93776" indent="-457200">
              <a:buFont typeface="+mj-lt"/>
              <a:buAutoNum type="arabicPeriod"/>
              <a:defRPr/>
            </a:pPr>
            <a:r>
              <a:rPr lang="ru-RU" sz="2400" b="1" u="sng" dirty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сделать презентацию к уроку?, С.Л.Островский, Д.Ю. Усенков, Фестиваль педагогических идей «Открытый урок», Первое сентября,2012.</a:t>
            </a:r>
            <a:endParaRPr lang="en-US" sz="2400" b="1" u="sng" dirty="0">
              <a:solidFill>
                <a:srgbClr val="92D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576" indent="0">
              <a:buNone/>
              <a:defRPr/>
            </a:pPr>
            <a:endParaRPr lang="ru-RU" sz="2400" b="1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9332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Ион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Ион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418</TotalTime>
  <Words>1088</Words>
  <Application>Microsoft Office PowerPoint</Application>
  <PresentationFormat>Широкоэкранный</PresentationFormat>
  <Paragraphs>249</Paragraphs>
  <Slides>24</Slides>
  <Notes>4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37" baseType="lpstr">
      <vt:lpstr>Arial</vt:lpstr>
      <vt:lpstr>Bookman Old Style</vt:lpstr>
      <vt:lpstr>Calibri</vt:lpstr>
      <vt:lpstr>Cambria Math</vt:lpstr>
      <vt:lpstr>Century Gothic</vt:lpstr>
      <vt:lpstr>Symbol</vt:lpstr>
      <vt:lpstr>Times New Roman</vt:lpstr>
      <vt:lpstr>Verdana</vt:lpstr>
      <vt:lpstr>Wingdings</vt:lpstr>
      <vt:lpstr>Wingdings 2</vt:lpstr>
      <vt:lpstr>Wingdings 3</vt:lpstr>
      <vt:lpstr>Ион</vt:lpstr>
      <vt:lpstr>Формула</vt:lpstr>
      <vt:lpstr>Урок  геометрии в 10 классе: Решение задач по теме    « Теорема о трех перпендикулярах.Угол между прямой и плоскостью.» </vt:lpstr>
      <vt:lpstr>       План урока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Ответить на вопросы:</vt:lpstr>
      <vt:lpstr>Презентация PowerPoint</vt:lpstr>
      <vt:lpstr>Презентация PowerPoint</vt:lpstr>
      <vt:lpstr>Критерии оценок 5 правильных ответов – «5» 4 правильных ответа – «4» 3 правильных ответа – «3» </vt:lpstr>
      <vt:lpstr>Презентация PowerPoint</vt:lpstr>
      <vt:lpstr>Презентация PowerPoint</vt:lpstr>
      <vt:lpstr>Презентация PowerPoint</vt:lpstr>
      <vt:lpstr>Помните!</vt:lpstr>
      <vt:lpstr>Угол между прямой и плоскостью</vt:lpstr>
      <vt:lpstr>Угол между прямой и плоскостью</vt:lpstr>
      <vt:lpstr>Презентация PowerPoint</vt:lpstr>
      <vt:lpstr>Презентация PowerPoint</vt:lpstr>
      <vt:lpstr>ВВ1(АВС).Найдите угол между ВС1 и (АА1В1). </vt:lpstr>
      <vt:lpstr>АА1(АВС)  </vt:lpstr>
      <vt:lpstr>Презентация PowerPoint</vt:lpstr>
      <vt:lpstr>Д/З 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Решение задач по теме: Теорема о трёх перпендикулярах.</dc:title>
  <dc:creator>Татьяна</dc:creator>
  <cp:lastModifiedBy>Татьяна</cp:lastModifiedBy>
  <cp:revision>31</cp:revision>
  <dcterms:created xsi:type="dcterms:W3CDTF">2016-09-11T15:16:56Z</dcterms:created>
  <dcterms:modified xsi:type="dcterms:W3CDTF">2016-09-16T06:02:10Z</dcterms:modified>
</cp:coreProperties>
</file>